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34"/>
  </p:notesMasterIdLst>
  <p:handoutMasterIdLst>
    <p:handoutMasterId r:id="rId35"/>
  </p:handoutMasterIdLst>
  <p:sldIdLst>
    <p:sldId id="256" r:id="rId3"/>
    <p:sldId id="277" r:id="rId4"/>
    <p:sldId id="482" r:id="rId5"/>
    <p:sldId id="443" r:id="rId6"/>
    <p:sldId id="452" r:id="rId7"/>
    <p:sldId id="453" r:id="rId8"/>
    <p:sldId id="483" r:id="rId9"/>
    <p:sldId id="259" r:id="rId10"/>
    <p:sldId id="484" r:id="rId11"/>
    <p:sldId id="456" r:id="rId12"/>
    <p:sldId id="489" r:id="rId13"/>
    <p:sldId id="490" r:id="rId14"/>
    <p:sldId id="491" r:id="rId15"/>
    <p:sldId id="476" r:id="rId16"/>
    <p:sldId id="480" r:id="rId17"/>
    <p:sldId id="479" r:id="rId18"/>
    <p:sldId id="492" r:id="rId19"/>
    <p:sldId id="493" r:id="rId20"/>
    <p:sldId id="494" r:id="rId21"/>
    <p:sldId id="487" r:id="rId22"/>
    <p:sldId id="495" r:id="rId23"/>
    <p:sldId id="496" r:id="rId24"/>
    <p:sldId id="497" r:id="rId25"/>
    <p:sldId id="498" r:id="rId26"/>
    <p:sldId id="499" r:id="rId27"/>
    <p:sldId id="500" r:id="rId28"/>
    <p:sldId id="488" r:id="rId29"/>
    <p:sldId id="502" r:id="rId30"/>
    <p:sldId id="503" r:id="rId31"/>
    <p:sldId id="481" r:id="rId32"/>
    <p:sldId id="275" r:id="rId33"/>
  </p:sldIdLst>
  <p:sldSz cx="9144000" cy="6858000" type="screen4x3"/>
  <p:notesSz cx="6797675" cy="9926638"/>
  <p:embeddedFontLs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Montserrat" panose="00000500000000000000" pitchFamily="2" charset="-18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1E3"/>
    <a:srgbClr val="009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9CCD81-04A7-4334-9D85-ED331815896E}">
  <a:tblStyle styleId="{B19CCD81-04A7-4334-9D85-ED331815896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8C1830E-0320-41C9-A330-9579F76CA31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2" autoAdjust="0"/>
    <p:restoredTop sz="78256" autoAdjust="0"/>
  </p:normalViewPr>
  <p:slideViewPr>
    <p:cSldViewPr snapToGrid="0">
      <p:cViewPr varScale="1">
        <p:scale>
          <a:sx n="124" d="100"/>
          <a:sy n="124" d="100"/>
        </p:scale>
        <p:origin x="18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'[Data - podrobná věková struktura dle MČ.xlsx]List1'!$A$2:$A$102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'[Data - podrobná věková struktura dle MČ.xlsx]List1'!$B$2:$B$102</c:f>
              <c:numCache>
                <c:formatCode>General</c:formatCode>
                <c:ptCount val="101"/>
                <c:pt idx="0">
                  <c:v>245</c:v>
                </c:pt>
                <c:pt idx="1">
                  <c:v>310</c:v>
                </c:pt>
                <c:pt idx="2">
                  <c:v>331</c:v>
                </c:pt>
                <c:pt idx="3">
                  <c:v>312</c:v>
                </c:pt>
                <c:pt idx="4">
                  <c:v>329</c:v>
                </c:pt>
                <c:pt idx="5">
                  <c:v>328</c:v>
                </c:pt>
                <c:pt idx="6">
                  <c:v>319</c:v>
                </c:pt>
                <c:pt idx="7">
                  <c:v>306</c:v>
                </c:pt>
                <c:pt idx="8">
                  <c:v>308</c:v>
                </c:pt>
                <c:pt idx="9">
                  <c:v>277</c:v>
                </c:pt>
                <c:pt idx="10">
                  <c:v>292</c:v>
                </c:pt>
                <c:pt idx="11">
                  <c:v>290</c:v>
                </c:pt>
                <c:pt idx="12">
                  <c:v>268</c:v>
                </c:pt>
                <c:pt idx="13">
                  <c:v>271</c:v>
                </c:pt>
                <c:pt idx="14">
                  <c:v>253</c:v>
                </c:pt>
                <c:pt idx="15">
                  <c:v>272</c:v>
                </c:pt>
                <c:pt idx="16">
                  <c:v>262</c:v>
                </c:pt>
                <c:pt idx="17">
                  <c:v>267</c:v>
                </c:pt>
                <c:pt idx="18">
                  <c:v>332</c:v>
                </c:pt>
                <c:pt idx="19">
                  <c:v>392</c:v>
                </c:pt>
                <c:pt idx="20">
                  <c:v>400</c:v>
                </c:pt>
                <c:pt idx="21">
                  <c:v>398</c:v>
                </c:pt>
                <c:pt idx="22">
                  <c:v>429</c:v>
                </c:pt>
                <c:pt idx="23">
                  <c:v>399</c:v>
                </c:pt>
                <c:pt idx="24">
                  <c:v>354</c:v>
                </c:pt>
                <c:pt idx="25">
                  <c:v>348</c:v>
                </c:pt>
                <c:pt idx="26">
                  <c:v>396</c:v>
                </c:pt>
                <c:pt idx="27">
                  <c:v>412</c:v>
                </c:pt>
                <c:pt idx="28">
                  <c:v>428</c:v>
                </c:pt>
                <c:pt idx="29">
                  <c:v>465</c:v>
                </c:pt>
                <c:pt idx="30">
                  <c:v>513</c:v>
                </c:pt>
                <c:pt idx="31">
                  <c:v>524</c:v>
                </c:pt>
                <c:pt idx="32">
                  <c:v>520</c:v>
                </c:pt>
                <c:pt idx="33">
                  <c:v>583</c:v>
                </c:pt>
                <c:pt idx="34">
                  <c:v>528</c:v>
                </c:pt>
                <c:pt idx="35">
                  <c:v>480</c:v>
                </c:pt>
                <c:pt idx="36">
                  <c:v>539</c:v>
                </c:pt>
                <c:pt idx="37">
                  <c:v>515</c:v>
                </c:pt>
                <c:pt idx="38">
                  <c:v>507</c:v>
                </c:pt>
                <c:pt idx="39">
                  <c:v>499</c:v>
                </c:pt>
                <c:pt idx="40">
                  <c:v>471</c:v>
                </c:pt>
                <c:pt idx="41">
                  <c:v>482</c:v>
                </c:pt>
                <c:pt idx="42">
                  <c:v>472</c:v>
                </c:pt>
                <c:pt idx="43">
                  <c:v>410</c:v>
                </c:pt>
                <c:pt idx="44">
                  <c:v>441</c:v>
                </c:pt>
                <c:pt idx="45">
                  <c:v>445</c:v>
                </c:pt>
                <c:pt idx="46">
                  <c:v>466</c:v>
                </c:pt>
                <c:pt idx="47">
                  <c:v>489</c:v>
                </c:pt>
                <c:pt idx="48">
                  <c:v>492</c:v>
                </c:pt>
                <c:pt idx="49">
                  <c:v>503</c:v>
                </c:pt>
                <c:pt idx="50">
                  <c:v>460</c:v>
                </c:pt>
                <c:pt idx="51">
                  <c:v>434</c:v>
                </c:pt>
                <c:pt idx="52">
                  <c:v>386</c:v>
                </c:pt>
                <c:pt idx="53">
                  <c:v>349</c:v>
                </c:pt>
                <c:pt idx="54">
                  <c:v>346</c:v>
                </c:pt>
                <c:pt idx="55">
                  <c:v>320</c:v>
                </c:pt>
                <c:pt idx="56">
                  <c:v>313</c:v>
                </c:pt>
                <c:pt idx="57">
                  <c:v>318</c:v>
                </c:pt>
                <c:pt idx="58">
                  <c:v>307</c:v>
                </c:pt>
                <c:pt idx="59">
                  <c:v>289</c:v>
                </c:pt>
                <c:pt idx="60">
                  <c:v>285</c:v>
                </c:pt>
                <c:pt idx="61">
                  <c:v>300</c:v>
                </c:pt>
                <c:pt idx="62">
                  <c:v>258</c:v>
                </c:pt>
                <c:pt idx="63">
                  <c:v>246</c:v>
                </c:pt>
                <c:pt idx="64">
                  <c:v>234</c:v>
                </c:pt>
                <c:pt idx="65">
                  <c:v>228</c:v>
                </c:pt>
                <c:pt idx="66">
                  <c:v>252</c:v>
                </c:pt>
                <c:pt idx="67">
                  <c:v>272</c:v>
                </c:pt>
                <c:pt idx="68">
                  <c:v>257</c:v>
                </c:pt>
                <c:pt idx="69">
                  <c:v>278</c:v>
                </c:pt>
                <c:pt idx="70">
                  <c:v>257</c:v>
                </c:pt>
                <c:pt idx="71">
                  <c:v>268</c:v>
                </c:pt>
                <c:pt idx="72">
                  <c:v>235</c:v>
                </c:pt>
                <c:pt idx="73">
                  <c:v>284</c:v>
                </c:pt>
                <c:pt idx="74">
                  <c:v>262</c:v>
                </c:pt>
                <c:pt idx="75">
                  <c:v>259</c:v>
                </c:pt>
                <c:pt idx="76">
                  <c:v>285</c:v>
                </c:pt>
                <c:pt idx="77">
                  <c:v>307</c:v>
                </c:pt>
                <c:pt idx="78">
                  <c:v>314</c:v>
                </c:pt>
                <c:pt idx="79">
                  <c:v>233</c:v>
                </c:pt>
                <c:pt idx="80">
                  <c:v>269</c:v>
                </c:pt>
                <c:pt idx="81">
                  <c:v>241</c:v>
                </c:pt>
                <c:pt idx="82">
                  <c:v>197</c:v>
                </c:pt>
                <c:pt idx="83">
                  <c:v>180</c:v>
                </c:pt>
                <c:pt idx="84">
                  <c:v>170</c:v>
                </c:pt>
                <c:pt idx="85">
                  <c:v>140</c:v>
                </c:pt>
                <c:pt idx="86">
                  <c:v>105</c:v>
                </c:pt>
                <c:pt idx="87">
                  <c:v>68</c:v>
                </c:pt>
                <c:pt idx="88">
                  <c:v>92</c:v>
                </c:pt>
                <c:pt idx="89">
                  <c:v>74</c:v>
                </c:pt>
                <c:pt idx="90">
                  <c:v>58</c:v>
                </c:pt>
                <c:pt idx="91">
                  <c:v>67</c:v>
                </c:pt>
                <c:pt idx="92">
                  <c:v>41</c:v>
                </c:pt>
                <c:pt idx="93">
                  <c:v>40</c:v>
                </c:pt>
                <c:pt idx="94">
                  <c:v>34</c:v>
                </c:pt>
                <c:pt idx="95">
                  <c:v>18</c:v>
                </c:pt>
                <c:pt idx="96">
                  <c:v>18</c:v>
                </c:pt>
                <c:pt idx="97">
                  <c:v>5</c:v>
                </c:pt>
                <c:pt idx="98">
                  <c:v>3</c:v>
                </c:pt>
                <c:pt idx="99">
                  <c:v>8</c:v>
                </c:pt>
                <c:pt idx="10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43-46EA-BA05-B28E5BAF2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484586064"/>
        <c:axId val="484580160"/>
      </c:barChart>
      <c:catAx>
        <c:axId val="484586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4580160"/>
        <c:crosses val="autoZero"/>
        <c:auto val="1"/>
        <c:lblAlgn val="ctr"/>
        <c:lblOffset val="100"/>
        <c:noMultiLvlLbl val="0"/>
      </c:catAx>
      <c:valAx>
        <c:axId val="484580160"/>
        <c:scaling>
          <c:orientation val="minMax"/>
          <c:max val="6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458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50"/>
              <a:t>Hodnocení</a:t>
            </a:r>
            <a:r>
              <a:rPr lang="cs-CZ" sz="1250" baseline="0"/>
              <a:t> prostředí a služeb v Králově Poli  (známky jako ve škole)</a:t>
            </a:r>
            <a:endParaRPr lang="cs-CZ" sz="125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v>1 (nejlepší)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'[Dotaznik_SPR_MC_Brno-Kralovo_Pole__Odpovedi_20_01_2026.xlsx]vysledky'!$A$10:$A$33</c:f>
              <c:strCache>
                <c:ptCount val="24"/>
                <c:pt idx="0">
                  <c:v>možnosti pro parkování</c:v>
                </c:pt>
                <c:pt idx="1">
                  <c:v>podmínky pro cyklodopravu</c:v>
                </c:pt>
                <c:pt idx="2">
                  <c:v>hlučnost (1 = ticho)</c:v>
                </c:pt>
                <c:pt idx="3">
                  <c:v>stav chodníků a místních komunikací</c:v>
                </c:pt>
                <c:pt idx="4">
                  <c:v>bezpečnost dopravy</c:v>
                </c:pt>
                <c:pt idx="5">
                  <c:v>činnost a komunikace samosprávy MČ</c:v>
                </c:pt>
                <c:pt idx="6">
                  <c:v>čistota ovzduší</c:v>
                </c:pt>
                <c:pt idx="7">
                  <c:v>množství a kvalita zeleně</c:v>
                </c:pt>
                <c:pt idx="8">
                  <c:v>podmínky pro život seniorů</c:v>
                </c:pt>
                <c:pt idx="9">
                  <c:v>stav veřejných prostranství pro setkávání</c:v>
                </c:pt>
                <c:pt idx="10">
                  <c:v>možnosti pro sport a rekreaci</c:v>
                </c:pt>
                <c:pt idx="11">
                  <c:v>dostupnost sociálních služeb</c:v>
                </c:pt>
                <c:pt idx="12">
                  <c:v>bezpečnost   </c:v>
                </c:pt>
                <c:pt idx="13">
                  <c:v>kvalita zázemí pro volnočasové aktivity dětí</c:v>
                </c:pt>
                <c:pt idx="14">
                  <c:v>podmínky pro rodiny s dětmi</c:v>
                </c:pt>
                <c:pt idx="15">
                  <c:v>občanské soužití, sousedské vztahy</c:v>
                </c:pt>
                <c:pt idx="16">
                  <c:v>dostupnost volnočasových aktivit pro děti</c:v>
                </c:pt>
                <c:pt idx="17">
                  <c:v>dostupnost kontejnerů na tříděný odpad</c:v>
                </c:pt>
                <c:pt idx="18">
                  <c:v>nabídka kulturních a společenských akcí</c:v>
                </c:pt>
                <c:pt idx="19">
                  <c:v>úroveň základních škol</c:v>
                </c:pt>
                <c:pt idx="20">
                  <c:v>dostupnost zdravotní péče</c:v>
                </c:pt>
                <c:pt idx="21">
                  <c:v>úroveň mateřských škol</c:v>
                </c:pt>
                <c:pt idx="22">
                  <c:v>možnosti nakupování</c:v>
                </c:pt>
                <c:pt idx="23">
                  <c:v>obslužnost MHD</c:v>
                </c:pt>
              </c:strCache>
            </c:strRef>
          </c:cat>
          <c:val>
            <c:numRef>
              <c:f>'[Dotaznik_SPR_MC_Brno-Kralovo_Pole__Odpovedi_20_01_2026.xlsx]vysledky'!$B$10:$B$33</c:f>
              <c:numCache>
                <c:formatCode>General</c:formatCode>
                <c:ptCount val="24"/>
                <c:pt idx="0">
                  <c:v>78</c:v>
                </c:pt>
                <c:pt idx="1">
                  <c:v>105</c:v>
                </c:pt>
                <c:pt idx="2">
                  <c:v>103</c:v>
                </c:pt>
                <c:pt idx="3">
                  <c:v>130</c:v>
                </c:pt>
                <c:pt idx="4">
                  <c:v>141</c:v>
                </c:pt>
                <c:pt idx="5">
                  <c:v>98</c:v>
                </c:pt>
                <c:pt idx="6">
                  <c:v>153</c:v>
                </c:pt>
                <c:pt idx="7">
                  <c:v>177</c:v>
                </c:pt>
                <c:pt idx="8">
                  <c:v>115</c:v>
                </c:pt>
                <c:pt idx="9">
                  <c:v>185</c:v>
                </c:pt>
                <c:pt idx="10">
                  <c:v>213</c:v>
                </c:pt>
                <c:pt idx="11">
                  <c:v>125</c:v>
                </c:pt>
                <c:pt idx="12">
                  <c:v>199</c:v>
                </c:pt>
                <c:pt idx="13">
                  <c:v>147</c:v>
                </c:pt>
                <c:pt idx="14">
                  <c:v>149</c:v>
                </c:pt>
                <c:pt idx="15">
                  <c:v>183</c:v>
                </c:pt>
                <c:pt idx="16">
                  <c:v>155</c:v>
                </c:pt>
                <c:pt idx="17">
                  <c:v>328</c:v>
                </c:pt>
                <c:pt idx="18">
                  <c:v>259</c:v>
                </c:pt>
                <c:pt idx="19">
                  <c:v>143</c:v>
                </c:pt>
                <c:pt idx="20">
                  <c:v>261</c:v>
                </c:pt>
                <c:pt idx="21">
                  <c:v>163</c:v>
                </c:pt>
                <c:pt idx="22">
                  <c:v>477</c:v>
                </c:pt>
                <c:pt idx="23">
                  <c:v>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5A-496D-B5FB-2443CDA1B9D9}"/>
            </c:ext>
          </c:extLst>
        </c:ser>
        <c:ser>
          <c:idx val="1"/>
          <c:order val="1"/>
          <c:tx>
            <c:v>2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'[Dotaznik_SPR_MC_Brno-Kralovo_Pole__Odpovedi_20_01_2026.xlsx]vysledky'!$A$10:$A$33</c:f>
              <c:strCache>
                <c:ptCount val="24"/>
                <c:pt idx="0">
                  <c:v>možnosti pro parkování</c:v>
                </c:pt>
                <c:pt idx="1">
                  <c:v>podmínky pro cyklodopravu</c:v>
                </c:pt>
                <c:pt idx="2">
                  <c:v>hlučnost (1 = ticho)</c:v>
                </c:pt>
                <c:pt idx="3">
                  <c:v>stav chodníků a místních komunikací</c:v>
                </c:pt>
                <c:pt idx="4">
                  <c:v>bezpečnost dopravy</c:v>
                </c:pt>
                <c:pt idx="5">
                  <c:v>činnost a komunikace samosprávy MČ</c:v>
                </c:pt>
                <c:pt idx="6">
                  <c:v>čistota ovzduší</c:v>
                </c:pt>
                <c:pt idx="7">
                  <c:v>množství a kvalita zeleně</c:v>
                </c:pt>
                <c:pt idx="8">
                  <c:v>podmínky pro život seniorů</c:v>
                </c:pt>
                <c:pt idx="9">
                  <c:v>stav veřejných prostranství pro setkávání</c:v>
                </c:pt>
                <c:pt idx="10">
                  <c:v>možnosti pro sport a rekreaci</c:v>
                </c:pt>
                <c:pt idx="11">
                  <c:v>dostupnost sociálních služeb</c:v>
                </c:pt>
                <c:pt idx="12">
                  <c:v>bezpečnost   </c:v>
                </c:pt>
                <c:pt idx="13">
                  <c:v>kvalita zázemí pro volnočasové aktivity dětí</c:v>
                </c:pt>
                <c:pt idx="14">
                  <c:v>podmínky pro rodiny s dětmi</c:v>
                </c:pt>
                <c:pt idx="15">
                  <c:v>občanské soužití, sousedské vztahy</c:v>
                </c:pt>
                <c:pt idx="16">
                  <c:v>dostupnost volnočasových aktivit pro děti</c:v>
                </c:pt>
                <c:pt idx="17">
                  <c:v>dostupnost kontejnerů na tříděný odpad</c:v>
                </c:pt>
                <c:pt idx="18">
                  <c:v>nabídka kulturních a společenských akcí</c:v>
                </c:pt>
                <c:pt idx="19">
                  <c:v>úroveň základních škol</c:v>
                </c:pt>
                <c:pt idx="20">
                  <c:v>dostupnost zdravotní péče</c:v>
                </c:pt>
                <c:pt idx="21">
                  <c:v>úroveň mateřských škol</c:v>
                </c:pt>
                <c:pt idx="22">
                  <c:v>možnosti nakupování</c:v>
                </c:pt>
                <c:pt idx="23">
                  <c:v>obslužnost MHD</c:v>
                </c:pt>
              </c:strCache>
            </c:strRef>
          </c:cat>
          <c:val>
            <c:numRef>
              <c:f>'[Dotaznik_SPR_MC_Brno-Kralovo_Pole__Odpovedi_20_01_2026.xlsx]vysledky'!$C$10:$C$33</c:f>
              <c:numCache>
                <c:formatCode>General</c:formatCode>
                <c:ptCount val="24"/>
                <c:pt idx="0">
                  <c:v>145</c:v>
                </c:pt>
                <c:pt idx="1">
                  <c:v>195</c:v>
                </c:pt>
                <c:pt idx="2">
                  <c:v>324</c:v>
                </c:pt>
                <c:pt idx="3">
                  <c:v>318</c:v>
                </c:pt>
                <c:pt idx="4">
                  <c:v>340</c:v>
                </c:pt>
                <c:pt idx="5">
                  <c:v>310</c:v>
                </c:pt>
                <c:pt idx="6">
                  <c:v>369</c:v>
                </c:pt>
                <c:pt idx="7">
                  <c:v>367</c:v>
                </c:pt>
                <c:pt idx="8">
                  <c:v>225</c:v>
                </c:pt>
                <c:pt idx="9">
                  <c:v>383</c:v>
                </c:pt>
                <c:pt idx="10">
                  <c:v>354</c:v>
                </c:pt>
                <c:pt idx="11">
                  <c:v>205</c:v>
                </c:pt>
                <c:pt idx="12">
                  <c:v>393</c:v>
                </c:pt>
                <c:pt idx="13">
                  <c:v>328</c:v>
                </c:pt>
                <c:pt idx="14">
                  <c:v>294</c:v>
                </c:pt>
                <c:pt idx="15">
                  <c:v>400</c:v>
                </c:pt>
                <c:pt idx="16">
                  <c:v>242</c:v>
                </c:pt>
                <c:pt idx="17">
                  <c:v>317</c:v>
                </c:pt>
                <c:pt idx="18">
                  <c:v>355</c:v>
                </c:pt>
                <c:pt idx="19">
                  <c:v>229</c:v>
                </c:pt>
                <c:pt idx="20">
                  <c:v>347</c:v>
                </c:pt>
                <c:pt idx="21">
                  <c:v>206</c:v>
                </c:pt>
                <c:pt idx="22">
                  <c:v>313</c:v>
                </c:pt>
                <c:pt idx="23">
                  <c:v>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5A-496D-B5FB-2443CDA1B9D9}"/>
            </c:ext>
          </c:extLst>
        </c:ser>
        <c:ser>
          <c:idx val="2"/>
          <c:order val="2"/>
          <c:tx>
            <c:v>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'[Dotaznik_SPR_MC_Brno-Kralovo_Pole__Odpovedi_20_01_2026.xlsx]vysledky'!$A$10:$A$33</c:f>
              <c:strCache>
                <c:ptCount val="24"/>
                <c:pt idx="0">
                  <c:v>možnosti pro parkování</c:v>
                </c:pt>
                <c:pt idx="1">
                  <c:v>podmínky pro cyklodopravu</c:v>
                </c:pt>
                <c:pt idx="2">
                  <c:v>hlučnost (1 = ticho)</c:v>
                </c:pt>
                <c:pt idx="3">
                  <c:v>stav chodníků a místních komunikací</c:v>
                </c:pt>
                <c:pt idx="4">
                  <c:v>bezpečnost dopravy</c:v>
                </c:pt>
                <c:pt idx="5">
                  <c:v>činnost a komunikace samosprávy MČ</c:v>
                </c:pt>
                <c:pt idx="6">
                  <c:v>čistota ovzduší</c:v>
                </c:pt>
                <c:pt idx="7">
                  <c:v>množství a kvalita zeleně</c:v>
                </c:pt>
                <c:pt idx="8">
                  <c:v>podmínky pro život seniorů</c:v>
                </c:pt>
                <c:pt idx="9">
                  <c:v>stav veřejných prostranství pro setkávání</c:v>
                </c:pt>
                <c:pt idx="10">
                  <c:v>možnosti pro sport a rekreaci</c:v>
                </c:pt>
                <c:pt idx="11">
                  <c:v>dostupnost sociálních služeb</c:v>
                </c:pt>
                <c:pt idx="12">
                  <c:v>bezpečnost   </c:v>
                </c:pt>
                <c:pt idx="13">
                  <c:v>kvalita zázemí pro volnočasové aktivity dětí</c:v>
                </c:pt>
                <c:pt idx="14">
                  <c:v>podmínky pro rodiny s dětmi</c:v>
                </c:pt>
                <c:pt idx="15">
                  <c:v>občanské soužití, sousedské vztahy</c:v>
                </c:pt>
                <c:pt idx="16">
                  <c:v>dostupnost volnočasových aktivit pro děti</c:v>
                </c:pt>
                <c:pt idx="17">
                  <c:v>dostupnost kontejnerů na tříděný odpad</c:v>
                </c:pt>
                <c:pt idx="18">
                  <c:v>nabídka kulturních a společenských akcí</c:v>
                </c:pt>
                <c:pt idx="19">
                  <c:v>úroveň základních škol</c:v>
                </c:pt>
                <c:pt idx="20">
                  <c:v>dostupnost zdravotní péče</c:v>
                </c:pt>
                <c:pt idx="21">
                  <c:v>úroveň mateřských škol</c:v>
                </c:pt>
                <c:pt idx="22">
                  <c:v>možnosti nakupování</c:v>
                </c:pt>
                <c:pt idx="23">
                  <c:v>obslužnost MHD</c:v>
                </c:pt>
              </c:strCache>
            </c:strRef>
          </c:cat>
          <c:val>
            <c:numRef>
              <c:f>'[Dotaznik_SPR_MC_Brno-Kralovo_Pole__Odpovedi_20_01_2026.xlsx]vysledky'!$D$10:$D$33</c:f>
              <c:numCache>
                <c:formatCode>General</c:formatCode>
                <c:ptCount val="24"/>
                <c:pt idx="0">
                  <c:v>220</c:v>
                </c:pt>
                <c:pt idx="1">
                  <c:v>255</c:v>
                </c:pt>
                <c:pt idx="2">
                  <c:v>317</c:v>
                </c:pt>
                <c:pt idx="3">
                  <c:v>334</c:v>
                </c:pt>
                <c:pt idx="4">
                  <c:v>307</c:v>
                </c:pt>
                <c:pt idx="5">
                  <c:v>256</c:v>
                </c:pt>
                <c:pt idx="6">
                  <c:v>305</c:v>
                </c:pt>
                <c:pt idx="7">
                  <c:v>315</c:v>
                </c:pt>
                <c:pt idx="8">
                  <c:v>164</c:v>
                </c:pt>
                <c:pt idx="9">
                  <c:v>275</c:v>
                </c:pt>
                <c:pt idx="10">
                  <c:v>251</c:v>
                </c:pt>
                <c:pt idx="11">
                  <c:v>150</c:v>
                </c:pt>
                <c:pt idx="12">
                  <c:v>252</c:v>
                </c:pt>
                <c:pt idx="13">
                  <c:v>203</c:v>
                </c:pt>
                <c:pt idx="14">
                  <c:v>209</c:v>
                </c:pt>
                <c:pt idx="15">
                  <c:v>235</c:v>
                </c:pt>
                <c:pt idx="16">
                  <c:v>168</c:v>
                </c:pt>
                <c:pt idx="17">
                  <c:v>198</c:v>
                </c:pt>
                <c:pt idx="18">
                  <c:v>214</c:v>
                </c:pt>
                <c:pt idx="19">
                  <c:v>149</c:v>
                </c:pt>
                <c:pt idx="20">
                  <c:v>206</c:v>
                </c:pt>
                <c:pt idx="21">
                  <c:v>107</c:v>
                </c:pt>
                <c:pt idx="22">
                  <c:v>141</c:v>
                </c:pt>
                <c:pt idx="2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5A-496D-B5FB-2443CDA1B9D9}"/>
            </c:ext>
          </c:extLst>
        </c:ser>
        <c:ser>
          <c:idx val="3"/>
          <c:order val="3"/>
          <c:tx>
            <c:v>4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'[Dotaznik_SPR_MC_Brno-Kralovo_Pole__Odpovedi_20_01_2026.xlsx]vysledky'!$A$10:$A$33</c:f>
              <c:strCache>
                <c:ptCount val="24"/>
                <c:pt idx="0">
                  <c:v>možnosti pro parkování</c:v>
                </c:pt>
                <c:pt idx="1">
                  <c:v>podmínky pro cyklodopravu</c:v>
                </c:pt>
                <c:pt idx="2">
                  <c:v>hlučnost (1 = ticho)</c:v>
                </c:pt>
                <c:pt idx="3">
                  <c:v>stav chodníků a místních komunikací</c:v>
                </c:pt>
                <c:pt idx="4">
                  <c:v>bezpečnost dopravy</c:v>
                </c:pt>
                <c:pt idx="5">
                  <c:v>činnost a komunikace samosprávy MČ</c:v>
                </c:pt>
                <c:pt idx="6">
                  <c:v>čistota ovzduší</c:v>
                </c:pt>
                <c:pt idx="7">
                  <c:v>množství a kvalita zeleně</c:v>
                </c:pt>
                <c:pt idx="8">
                  <c:v>podmínky pro život seniorů</c:v>
                </c:pt>
                <c:pt idx="9">
                  <c:v>stav veřejných prostranství pro setkávání</c:v>
                </c:pt>
                <c:pt idx="10">
                  <c:v>možnosti pro sport a rekreaci</c:v>
                </c:pt>
                <c:pt idx="11">
                  <c:v>dostupnost sociálních služeb</c:v>
                </c:pt>
                <c:pt idx="12">
                  <c:v>bezpečnost   </c:v>
                </c:pt>
                <c:pt idx="13">
                  <c:v>kvalita zázemí pro volnočasové aktivity dětí</c:v>
                </c:pt>
                <c:pt idx="14">
                  <c:v>podmínky pro rodiny s dětmi</c:v>
                </c:pt>
                <c:pt idx="15">
                  <c:v>občanské soužití, sousedské vztahy</c:v>
                </c:pt>
                <c:pt idx="16">
                  <c:v>dostupnost volnočasových aktivit pro děti</c:v>
                </c:pt>
                <c:pt idx="17">
                  <c:v>dostupnost kontejnerů na tříděný odpad</c:v>
                </c:pt>
                <c:pt idx="18">
                  <c:v>nabídka kulturních a společenských akcí</c:v>
                </c:pt>
                <c:pt idx="19">
                  <c:v>úroveň základních škol</c:v>
                </c:pt>
                <c:pt idx="20">
                  <c:v>dostupnost zdravotní péče</c:v>
                </c:pt>
                <c:pt idx="21">
                  <c:v>úroveň mateřských škol</c:v>
                </c:pt>
                <c:pt idx="22">
                  <c:v>možnosti nakupování</c:v>
                </c:pt>
                <c:pt idx="23">
                  <c:v>obslužnost MHD</c:v>
                </c:pt>
              </c:strCache>
            </c:strRef>
          </c:cat>
          <c:val>
            <c:numRef>
              <c:f>'[Dotaznik_SPR_MC_Brno-Kralovo_Pole__Odpovedi_20_01_2026.xlsx]vysledky'!$E$10:$E$33</c:f>
              <c:numCache>
                <c:formatCode>General</c:formatCode>
                <c:ptCount val="24"/>
                <c:pt idx="0">
                  <c:v>209</c:v>
                </c:pt>
                <c:pt idx="1">
                  <c:v>188</c:v>
                </c:pt>
                <c:pt idx="2">
                  <c:v>157</c:v>
                </c:pt>
                <c:pt idx="3">
                  <c:v>177</c:v>
                </c:pt>
                <c:pt idx="4">
                  <c:v>170</c:v>
                </c:pt>
                <c:pt idx="5">
                  <c:v>122</c:v>
                </c:pt>
                <c:pt idx="6">
                  <c:v>118</c:v>
                </c:pt>
                <c:pt idx="7">
                  <c:v>136</c:v>
                </c:pt>
                <c:pt idx="8">
                  <c:v>79</c:v>
                </c:pt>
                <c:pt idx="9">
                  <c:v>122</c:v>
                </c:pt>
                <c:pt idx="10">
                  <c:v>123</c:v>
                </c:pt>
                <c:pt idx="11">
                  <c:v>61</c:v>
                </c:pt>
                <c:pt idx="12">
                  <c:v>96</c:v>
                </c:pt>
                <c:pt idx="13">
                  <c:v>84</c:v>
                </c:pt>
                <c:pt idx="14">
                  <c:v>77</c:v>
                </c:pt>
                <c:pt idx="15">
                  <c:v>81</c:v>
                </c:pt>
                <c:pt idx="16">
                  <c:v>74</c:v>
                </c:pt>
                <c:pt idx="17">
                  <c:v>118</c:v>
                </c:pt>
                <c:pt idx="18">
                  <c:v>89</c:v>
                </c:pt>
                <c:pt idx="19">
                  <c:v>54</c:v>
                </c:pt>
                <c:pt idx="20">
                  <c:v>81</c:v>
                </c:pt>
                <c:pt idx="21">
                  <c:v>37</c:v>
                </c:pt>
                <c:pt idx="22">
                  <c:v>67</c:v>
                </c:pt>
                <c:pt idx="2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5A-496D-B5FB-2443CDA1B9D9}"/>
            </c:ext>
          </c:extLst>
        </c:ser>
        <c:ser>
          <c:idx val="4"/>
          <c:order val="4"/>
          <c:tx>
            <c:v>5 (nejhorší)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64637002341920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3,55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B5A-496D-B5FB-2443CDA1B9D9}"/>
                </c:ext>
              </c:extLst>
            </c:dLbl>
            <c:dLbl>
              <c:idx val="1"/>
              <c:layout>
                <c:manualLayout>
                  <c:x val="6.0889929742388646E-2"/>
                  <c:y val="-1.6488476486396292E-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B5A-496D-B5FB-2443CDA1B9D9}"/>
                </c:ext>
              </c:extLst>
            </c:dLbl>
            <c:dLbl>
              <c:idx val="2"/>
              <c:layout>
                <c:manualLayout>
                  <c:x val="6.088992974238875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2,91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B5A-496D-B5FB-2443CDA1B9D9}"/>
                </c:ext>
              </c:extLst>
            </c:dLbl>
            <c:dLbl>
              <c:idx val="3"/>
              <c:layout>
                <c:manualLayout>
                  <c:x val="4.904300156924812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2,80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B5A-496D-B5FB-2443CDA1B9D9}"/>
                </c:ext>
              </c:extLst>
            </c:dLbl>
            <c:dLbl>
              <c:idx val="4"/>
              <c:layout>
                <c:manualLayout>
                  <c:x val="4.527715285589285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2,73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B5A-496D-B5FB-2443CDA1B9D9}"/>
                </c:ext>
              </c:extLst>
            </c:dLbl>
            <c:dLbl>
              <c:idx val="5"/>
              <c:layout>
                <c:manualLayout>
                  <c:x val="4.123651210265383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2,68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B5A-496D-B5FB-2443CDA1B9D9}"/>
                </c:ext>
              </c:extLst>
            </c:dLbl>
            <c:dLbl>
              <c:idx val="6"/>
              <c:layout>
                <c:manualLayout>
                  <c:x val="4.435921204293891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2,61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B5A-496D-B5FB-2443CDA1B9D9}"/>
                </c:ext>
              </c:extLst>
            </c:dLbl>
            <c:dLbl>
              <c:idx val="7"/>
              <c:layout>
                <c:manualLayout>
                  <c:x val="3.655272257634462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2,55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B5A-496D-B5FB-2443CDA1B9D9}"/>
                </c:ext>
              </c:extLst>
            </c:dLbl>
            <c:dLbl>
              <c:idx val="8"/>
              <c:layout>
                <c:manualLayout>
                  <c:x val="3.471684095043674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2,46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BB5A-496D-B5FB-2443CDA1B9D9}"/>
                </c:ext>
              </c:extLst>
            </c:dLbl>
            <c:dLbl>
              <c:idx val="9"/>
              <c:layout>
                <c:manualLayout>
                  <c:x val="3.471684095043658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2,45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BB5A-496D-B5FB-2443CDA1B9D9}"/>
                </c:ext>
              </c:extLst>
            </c:dLbl>
            <c:dLbl>
              <c:idx val="10"/>
              <c:layout>
                <c:manualLayout>
                  <c:x val="3.407351858795428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2,41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BB5A-496D-B5FB-2443CDA1B9D9}"/>
                </c:ext>
              </c:extLst>
            </c:dLbl>
            <c:dLbl>
              <c:idx val="11"/>
              <c:layout>
                <c:manualLayout>
                  <c:x val="3.719604493882693E-2"/>
                  <c:y val="-1.1641925097665527E-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2,41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B5A-496D-B5FB-2443CDA1B9D9}"/>
                </c:ext>
              </c:extLst>
            </c:dLbl>
            <c:dLbl>
              <c:idx val="12"/>
              <c:layout>
                <c:manualLayout>
                  <c:x val="3.719604493882709E-2"/>
                  <c:y val="-1.503656123737178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2,40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BB5A-496D-B5FB-2443CDA1B9D9}"/>
                </c:ext>
              </c:extLst>
            </c:dLbl>
            <c:dLbl>
              <c:idx val="13"/>
              <c:layout>
                <c:manualLayout>
                  <c:x val="3.095099223708147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2,38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BB5A-496D-B5FB-2443CDA1B9D9}"/>
                </c:ext>
              </c:extLst>
            </c:dLbl>
            <c:dLbl>
              <c:idx val="14"/>
              <c:layout>
                <c:manualLayout>
                  <c:x val="3.0950992237081476E-2"/>
                  <c:y val="-3.175107159866645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2,38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BB5A-496D-B5FB-2443CDA1B9D9}"/>
                </c:ext>
              </c:extLst>
            </c:dLbl>
            <c:dLbl>
              <c:idx val="15"/>
              <c:layout>
                <c:manualLayout>
                  <c:x val="3.563478176339068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2,37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BB5A-496D-B5FB-2443CDA1B9D9}"/>
                </c:ext>
              </c:extLst>
            </c:dLbl>
            <c:dLbl>
              <c:idx val="16"/>
              <c:layout>
                <c:manualLayout>
                  <c:x val="3.2512255412517718E-2"/>
                  <c:y val="-5.8209625488327636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2,36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BB5A-496D-B5FB-2443CDA1B9D9}"/>
                </c:ext>
              </c:extLst>
            </c:dLbl>
            <c:dLbl>
              <c:idx val="17"/>
              <c:layout>
                <c:manualLayout>
                  <c:x val="4.059328649492572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2,31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BB5A-496D-B5FB-2443CDA1B9D9}"/>
                </c:ext>
              </c:extLst>
            </c:dLbl>
            <c:dLbl>
              <c:idx val="18"/>
              <c:layout>
                <c:manualLayout>
                  <c:x val="3.590944574551108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BB5A-496D-B5FB-2443CDA1B9D9}"/>
                </c:ext>
              </c:extLst>
            </c:dLbl>
            <c:dLbl>
              <c:idx val="19"/>
              <c:layout>
                <c:manualLayout>
                  <c:x val="3.030766987459884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2,28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BB5A-496D-B5FB-2443CDA1B9D9}"/>
                </c:ext>
              </c:extLst>
            </c:dLbl>
            <c:dLbl>
              <c:idx val="20"/>
              <c:layout>
                <c:manualLayout>
                  <c:x val="3.655272257634462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2,26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BB5A-496D-B5FB-2443CDA1B9D9}"/>
                </c:ext>
              </c:extLst>
            </c:dLbl>
            <c:dLbl>
              <c:idx val="21"/>
              <c:layout>
                <c:manualLayout>
                  <c:x val="3.3430196225471658E-2"/>
                  <c:y val="-2.9104812744163818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2,14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BB5A-496D-B5FB-2443CDA1B9D9}"/>
                </c:ext>
              </c:extLst>
            </c:dLbl>
            <c:dLbl>
              <c:idx val="22"/>
              <c:layout>
                <c:manualLayout>
                  <c:x val="3.499145940090805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1,95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BB5A-496D-B5FB-2443CDA1B9D9}"/>
                </c:ext>
              </c:extLst>
            </c:dLbl>
            <c:dLbl>
              <c:idx val="23"/>
              <c:layout>
                <c:manualLayout>
                  <c:x val="3.6552722576344621E-2"/>
                  <c:y val="-1.4552406372081909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1,78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BB5A-496D-B5FB-2443CDA1B9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'[Dotaznik_SPR_MC_Brno-Kralovo_Pole__Odpovedi_20_01_2026.xlsx]vysledky'!$A$10:$A$33</c:f>
              <c:strCache>
                <c:ptCount val="24"/>
                <c:pt idx="0">
                  <c:v>možnosti pro parkování</c:v>
                </c:pt>
                <c:pt idx="1">
                  <c:v>podmínky pro cyklodopravu</c:v>
                </c:pt>
                <c:pt idx="2">
                  <c:v>hlučnost (1 = ticho)</c:v>
                </c:pt>
                <c:pt idx="3">
                  <c:v>stav chodníků a místních komunikací</c:v>
                </c:pt>
                <c:pt idx="4">
                  <c:v>bezpečnost dopravy</c:v>
                </c:pt>
                <c:pt idx="5">
                  <c:v>činnost a komunikace samosprávy MČ</c:v>
                </c:pt>
                <c:pt idx="6">
                  <c:v>čistota ovzduší</c:v>
                </c:pt>
                <c:pt idx="7">
                  <c:v>množství a kvalita zeleně</c:v>
                </c:pt>
                <c:pt idx="8">
                  <c:v>podmínky pro život seniorů</c:v>
                </c:pt>
                <c:pt idx="9">
                  <c:v>stav veřejných prostranství pro setkávání</c:v>
                </c:pt>
                <c:pt idx="10">
                  <c:v>možnosti pro sport a rekreaci</c:v>
                </c:pt>
                <c:pt idx="11">
                  <c:v>dostupnost sociálních služeb</c:v>
                </c:pt>
                <c:pt idx="12">
                  <c:v>bezpečnost   </c:v>
                </c:pt>
                <c:pt idx="13">
                  <c:v>kvalita zázemí pro volnočasové aktivity dětí</c:v>
                </c:pt>
                <c:pt idx="14">
                  <c:v>podmínky pro rodiny s dětmi</c:v>
                </c:pt>
                <c:pt idx="15">
                  <c:v>občanské soužití, sousedské vztahy</c:v>
                </c:pt>
                <c:pt idx="16">
                  <c:v>dostupnost volnočasových aktivit pro děti</c:v>
                </c:pt>
                <c:pt idx="17">
                  <c:v>dostupnost kontejnerů na tříděný odpad</c:v>
                </c:pt>
                <c:pt idx="18">
                  <c:v>nabídka kulturních a společenských akcí</c:v>
                </c:pt>
                <c:pt idx="19">
                  <c:v>úroveň základních škol</c:v>
                </c:pt>
                <c:pt idx="20">
                  <c:v>dostupnost zdravotní péče</c:v>
                </c:pt>
                <c:pt idx="21">
                  <c:v>úroveň mateřských škol</c:v>
                </c:pt>
                <c:pt idx="22">
                  <c:v>možnosti nakupování</c:v>
                </c:pt>
                <c:pt idx="23">
                  <c:v>obslužnost MHD</c:v>
                </c:pt>
              </c:strCache>
            </c:strRef>
          </c:cat>
          <c:val>
            <c:numRef>
              <c:f>'[Dotaznik_SPR_MC_Brno-Kralovo_Pole__Odpovedi_20_01_2026.xlsx]vysledky'!$F$10:$F$33</c:f>
              <c:numCache>
                <c:formatCode>General</c:formatCode>
                <c:ptCount val="24"/>
                <c:pt idx="0">
                  <c:v>308</c:v>
                </c:pt>
                <c:pt idx="1">
                  <c:v>110</c:v>
                </c:pt>
                <c:pt idx="2">
                  <c:v>138</c:v>
                </c:pt>
                <c:pt idx="3">
                  <c:v>97</c:v>
                </c:pt>
                <c:pt idx="4">
                  <c:v>84</c:v>
                </c:pt>
                <c:pt idx="5">
                  <c:v>58</c:v>
                </c:pt>
                <c:pt idx="6">
                  <c:v>80</c:v>
                </c:pt>
                <c:pt idx="7">
                  <c:v>55</c:v>
                </c:pt>
                <c:pt idx="8">
                  <c:v>24</c:v>
                </c:pt>
                <c:pt idx="9">
                  <c:v>41</c:v>
                </c:pt>
                <c:pt idx="10">
                  <c:v>41</c:v>
                </c:pt>
                <c:pt idx="11">
                  <c:v>29</c:v>
                </c:pt>
                <c:pt idx="12">
                  <c:v>52</c:v>
                </c:pt>
                <c:pt idx="13">
                  <c:v>26</c:v>
                </c:pt>
                <c:pt idx="14">
                  <c:v>23</c:v>
                </c:pt>
                <c:pt idx="15">
                  <c:v>45</c:v>
                </c:pt>
                <c:pt idx="16">
                  <c:v>26</c:v>
                </c:pt>
                <c:pt idx="17">
                  <c:v>70</c:v>
                </c:pt>
                <c:pt idx="18">
                  <c:v>48</c:v>
                </c:pt>
                <c:pt idx="19">
                  <c:v>18</c:v>
                </c:pt>
                <c:pt idx="20">
                  <c:v>47</c:v>
                </c:pt>
                <c:pt idx="21">
                  <c:v>19</c:v>
                </c:pt>
                <c:pt idx="22">
                  <c:v>50</c:v>
                </c:pt>
                <c:pt idx="2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BB5A-496D-B5FB-2443CDA1B9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9829295"/>
        <c:axId val="79831375"/>
      </c:barChart>
      <c:catAx>
        <c:axId val="79829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831375"/>
        <c:crosses val="autoZero"/>
        <c:auto val="1"/>
        <c:lblAlgn val="ctr"/>
        <c:lblOffset val="100"/>
        <c:noMultiLvlLbl val="0"/>
      </c:catAx>
      <c:valAx>
        <c:axId val="79831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829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Představte si, že můžete rozhodnout o využití finančních prostředků městské části. Na jaké investice byste je přednostně využil/a?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'[Dotaznik_SPR_MC_Brno-Kralovo_Pole__Odpovedi_20_01_2026.xlsx]vysledky'!$A$36:$A$45</c:f>
              <c:strCache>
                <c:ptCount val="10"/>
                <c:pt idx="0">
                  <c:v>zlepšení podmínek pro podnikání (např. nabídka nebytových prostor)</c:v>
                </c:pt>
                <c:pt idx="1">
                  <c:v>podpora spolkové činnosti, neziskových organizací</c:v>
                </c:pt>
                <c:pt idx="2">
                  <c:v>rozvoj zázemí pro kulturní aktivity</c:v>
                </c:pt>
                <c:pt idx="3">
                  <c:v>rekonstrukce/výstavba dětských hřišť</c:v>
                </c:pt>
                <c:pt idx="4">
                  <c:v>rekonstrukce/výstavba sportovišť</c:v>
                </c:pt>
                <c:pt idx="5">
                  <c:v>zkvalitňování základních a mateřských škol</c:v>
                </c:pt>
                <c:pt idx="6">
                  <c:v>řešení bezpečnosti (např. kamerový systém)</c:v>
                </c:pt>
                <c:pt idx="7">
                  <c:v>dobudování/rekonstrukce komunikací</c:v>
                </c:pt>
                <c:pt idx="8">
                  <c:v>rozšiřování/zkvalitňování veřejné zeleně</c:v>
                </c:pt>
                <c:pt idx="9">
                  <c:v>řešení parkování</c:v>
                </c:pt>
              </c:strCache>
            </c:strRef>
          </c:cat>
          <c:val>
            <c:numRef>
              <c:f>'[Dotaznik_SPR_MC_Brno-Kralovo_Pole__Odpovedi_20_01_2026.xlsx]vysledky'!$B$36:$B$45</c:f>
              <c:numCache>
                <c:formatCode>General</c:formatCode>
                <c:ptCount val="10"/>
                <c:pt idx="0">
                  <c:v>54</c:v>
                </c:pt>
                <c:pt idx="1">
                  <c:v>121</c:v>
                </c:pt>
                <c:pt idx="2">
                  <c:v>126</c:v>
                </c:pt>
                <c:pt idx="3">
                  <c:v>168</c:v>
                </c:pt>
                <c:pt idx="4">
                  <c:v>251</c:v>
                </c:pt>
                <c:pt idx="5">
                  <c:v>265</c:v>
                </c:pt>
                <c:pt idx="6">
                  <c:v>284</c:v>
                </c:pt>
                <c:pt idx="7">
                  <c:v>335</c:v>
                </c:pt>
                <c:pt idx="8">
                  <c:v>553</c:v>
                </c:pt>
                <c:pt idx="9">
                  <c:v>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2-4EA9-806B-1B2638F216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2241263"/>
        <c:axId val="152231279"/>
      </c:barChart>
      <c:catAx>
        <c:axId val="152241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2231279"/>
        <c:crosses val="autoZero"/>
        <c:auto val="1"/>
        <c:lblAlgn val="ctr"/>
        <c:lblOffset val="100"/>
        <c:noMultiLvlLbl val="0"/>
      </c:catAx>
      <c:valAx>
        <c:axId val="152231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2241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  <a:effectLst/>
  </c:spPr>
  <c:txPr>
    <a:bodyPr/>
    <a:lstStyle/>
    <a:p>
      <a:pPr>
        <a:defRPr sz="1600"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Chodíte na kulturní a jiné akce pořádané v Králově Poli?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'[Dotaznik_SPR_MC_Brno-Kralovo_Pole__Odpovedi_20_01_2026.xlsx]vysledky'!$B$113</c:f>
              <c:strCache>
                <c:ptCount val="1"/>
                <c:pt idx="0">
                  <c:v>často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833-4251-9F94-6E788F766F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11 %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33-4251-9F94-6E788F766F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833-4251-9F94-6E788F766F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33-4251-9F94-6E788F766FC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24 %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833-4251-9F94-6E788F766FC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35 %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833-4251-9F94-6E788F766FC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43 %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833-4251-9F94-6E788F766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'[Dotaznik_SPR_MC_Brno-Kralovo_Pole__Odpovedi_20_01_2026.xlsx]vysledky'!$A$114:$A$120</c:f>
              <c:strCache>
                <c:ptCount val="7"/>
                <c:pt idx="0">
                  <c:v>Graffiti Jam</c:v>
                </c:pt>
                <c:pt idx="1">
                  <c:v>Královopolské čertobraní</c:v>
                </c:pt>
                <c:pt idx="2">
                  <c:v>akce v KD Semilasso</c:v>
                </c:pt>
                <c:pt idx="3">
                  <c:v>dětské dny</c:v>
                </c:pt>
                <c:pt idx="4">
                  <c:v>Královopolské vinobraní</c:v>
                </c:pt>
                <c:pt idx="5">
                  <c:v>Erbovní slavnosti</c:v>
                </c:pt>
                <c:pt idx="6">
                  <c:v>Královopolské trhy</c:v>
                </c:pt>
              </c:strCache>
            </c:strRef>
          </c:cat>
          <c:val>
            <c:numRef>
              <c:f>'[Dotaznik_SPR_MC_Brno-Kralovo_Pole__Odpovedi_20_01_2026.xlsx]vysledky'!$B$114:$B$120</c:f>
              <c:numCache>
                <c:formatCode>General</c:formatCode>
                <c:ptCount val="7"/>
                <c:pt idx="0">
                  <c:v>43</c:v>
                </c:pt>
                <c:pt idx="1">
                  <c:v>98</c:v>
                </c:pt>
                <c:pt idx="2">
                  <c:v>124</c:v>
                </c:pt>
                <c:pt idx="3">
                  <c:v>182</c:v>
                </c:pt>
                <c:pt idx="4">
                  <c:v>239</c:v>
                </c:pt>
                <c:pt idx="5">
                  <c:v>357</c:v>
                </c:pt>
                <c:pt idx="6">
                  <c:v>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33-4251-9F94-6E788F766FC5}"/>
            </c:ext>
          </c:extLst>
        </c:ser>
        <c:ser>
          <c:idx val="1"/>
          <c:order val="1"/>
          <c:tx>
            <c:strRef>
              <c:f>'[Dotaznik_SPR_MC_Brno-Kralovo_Pole__Odpovedi_20_01_2026.xlsx]vysledky'!$C$113</c:f>
              <c:strCache>
                <c:ptCount val="1"/>
                <c:pt idx="0">
                  <c:v>výjimečně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833-4251-9F94-6E788F766F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833-4251-9F94-6E788F766F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51 %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833-4251-9F94-6E788F766F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30 %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833-4251-9F94-6E788F766FC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37 %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5833-4251-9F94-6E788F766FC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35 %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833-4251-9F94-6E788F766FC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42 %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5833-4251-9F94-6E788F766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'[Dotaznik_SPR_MC_Brno-Kralovo_Pole__Odpovedi_20_01_2026.xlsx]vysledky'!$A$114:$A$120</c:f>
              <c:strCache>
                <c:ptCount val="7"/>
                <c:pt idx="0">
                  <c:v>Graffiti Jam</c:v>
                </c:pt>
                <c:pt idx="1">
                  <c:v>Královopolské čertobraní</c:v>
                </c:pt>
                <c:pt idx="2">
                  <c:v>akce v KD Semilasso</c:v>
                </c:pt>
                <c:pt idx="3">
                  <c:v>dětské dny</c:v>
                </c:pt>
                <c:pt idx="4">
                  <c:v>Královopolské vinobraní</c:v>
                </c:pt>
                <c:pt idx="5">
                  <c:v>Erbovní slavnosti</c:v>
                </c:pt>
                <c:pt idx="6">
                  <c:v>Královopolské trhy</c:v>
                </c:pt>
              </c:strCache>
            </c:strRef>
          </c:cat>
          <c:val>
            <c:numRef>
              <c:f>'[Dotaznik_SPR_MC_Brno-Kralovo_Pole__Odpovedi_20_01_2026.xlsx]vysledky'!$C$114:$C$120</c:f>
              <c:numCache>
                <c:formatCode>General</c:formatCode>
                <c:ptCount val="7"/>
                <c:pt idx="0">
                  <c:v>91</c:v>
                </c:pt>
                <c:pt idx="1">
                  <c:v>200</c:v>
                </c:pt>
                <c:pt idx="2">
                  <c:v>498</c:v>
                </c:pt>
                <c:pt idx="3">
                  <c:v>284</c:v>
                </c:pt>
                <c:pt idx="4">
                  <c:v>359</c:v>
                </c:pt>
                <c:pt idx="5">
                  <c:v>351</c:v>
                </c:pt>
                <c:pt idx="6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833-4251-9F94-6E788F766FC5}"/>
            </c:ext>
          </c:extLst>
        </c:ser>
        <c:ser>
          <c:idx val="2"/>
          <c:order val="2"/>
          <c:tx>
            <c:strRef>
              <c:f>'[Dotaznik_SPR_MC_Brno-Kralovo_Pole__Odpovedi_20_01_2026.xlsx]vysledky'!$D$113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86 %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5833-4251-9F94-6E788F766F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68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833-4251-9F94-6E788F766F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37 %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5833-4251-9F94-6E788F766F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50 %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833-4251-9F94-6E788F766FC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39 %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5833-4251-9F94-6E788F766FC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30 %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5833-4251-9F94-6E788F766FC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5833-4251-9F94-6E788F766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'[Dotaznik_SPR_MC_Brno-Kralovo_Pole__Odpovedi_20_01_2026.xlsx]vysledky'!$A$114:$A$120</c:f>
              <c:strCache>
                <c:ptCount val="7"/>
                <c:pt idx="0">
                  <c:v>Graffiti Jam</c:v>
                </c:pt>
                <c:pt idx="1">
                  <c:v>Královopolské čertobraní</c:v>
                </c:pt>
                <c:pt idx="2">
                  <c:v>akce v KD Semilasso</c:v>
                </c:pt>
                <c:pt idx="3">
                  <c:v>dětské dny</c:v>
                </c:pt>
                <c:pt idx="4">
                  <c:v>Královopolské vinobraní</c:v>
                </c:pt>
                <c:pt idx="5">
                  <c:v>Erbovní slavnosti</c:v>
                </c:pt>
                <c:pt idx="6">
                  <c:v>Královopolské trhy</c:v>
                </c:pt>
              </c:strCache>
            </c:strRef>
          </c:cat>
          <c:val>
            <c:numRef>
              <c:f>'[Dotaznik_SPR_MC_Brno-Kralovo_Pole__Odpovedi_20_01_2026.xlsx]vysledky'!$D$114:$D$120</c:f>
              <c:numCache>
                <c:formatCode>General</c:formatCode>
                <c:ptCount val="7"/>
                <c:pt idx="0">
                  <c:v>794</c:v>
                </c:pt>
                <c:pt idx="1">
                  <c:v>634</c:v>
                </c:pt>
                <c:pt idx="2">
                  <c:v>360</c:v>
                </c:pt>
                <c:pt idx="3">
                  <c:v>474</c:v>
                </c:pt>
                <c:pt idx="4">
                  <c:v>378</c:v>
                </c:pt>
                <c:pt idx="5">
                  <c:v>301</c:v>
                </c:pt>
                <c:pt idx="6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833-4251-9F94-6E788F766F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67882335"/>
        <c:axId val="1667881919"/>
      </c:barChart>
      <c:catAx>
        <c:axId val="1667882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67881919"/>
        <c:crosses val="autoZero"/>
        <c:auto val="1"/>
        <c:lblAlgn val="ctr"/>
        <c:lblOffset val="100"/>
        <c:noMultiLvlLbl val="0"/>
      </c:catAx>
      <c:valAx>
        <c:axId val="1667881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67882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700"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5BA0C-371A-4907-9BFF-2161515F16F6}" type="datetimeFigureOut">
              <a:rPr lang="cs-CZ" smtClean="0"/>
              <a:t>12.05.2026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84BBB-7441-4784-ADD4-0B3E9F2A9F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021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Nejsilnější ročníky 30–35 let, zatímco celá ČR to jsou spíše Husákovy děti 50–52 let.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Propad okolo 15–19 let, ale ne tak velký propad 24–30 let.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Krpole</a:t>
            </a:r>
            <a:r>
              <a:rPr lang="cs-CZ" dirty="0"/>
              <a:t> hlavně </a:t>
            </a:r>
            <a:r>
              <a:rPr lang="cs-CZ" dirty="0" err="1"/>
              <a:t>třicátnící</a:t>
            </a:r>
            <a:r>
              <a:rPr lang="cs-CZ" dirty="0"/>
              <a:t>, ČR hlavně </a:t>
            </a:r>
            <a:r>
              <a:rPr lang="cs-CZ" dirty="0" err="1"/>
              <a:t>padesátnící</a:t>
            </a:r>
            <a:r>
              <a:rPr lang="cs-CZ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Výstupek u </a:t>
            </a:r>
            <a:r>
              <a:rPr lang="cs-CZ" dirty="0" err="1"/>
              <a:t>Krpole</a:t>
            </a:r>
            <a:r>
              <a:rPr lang="cs-CZ" dirty="0"/>
              <a:t> u lidí okolo 80 roku.</a:t>
            </a:r>
            <a:endParaRPr dirty="0"/>
          </a:p>
        </p:txBody>
      </p:sp>
      <p:sp>
        <p:nvSpPr>
          <p:cNvPr id="125" name="Google Shape;125;g2cf46786653_4_0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983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10B372B8-3C88-1B49-929B-2E4DBE425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14419979-281B-2383-5533-7F0910268D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9AFD4F0A-89E2-7580-AD0D-69A16DF1C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6F8A9AC9-9044-8ECF-EC55-AB55EFDC7D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897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7759B798-49C9-F45C-489F-86671873D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13CDBE9A-7CA5-1F23-BD27-C2FAD7FDB5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3FB4332D-89CF-417B-B69F-258A010E8F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7B199951-46CA-CF48-C179-41922DF96A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82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D965724A-2374-E9A4-A862-D3646EEAB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FCE1D243-92B6-E3B1-EBA4-94E496A2C0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81D52212-85DA-7A7A-DCD9-D294FF511C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07036058-18F4-DCA0-39D7-58363B6A34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86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7957FB8F-1608-3747-68C7-DBF9E1F35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F356714D-8236-28A4-75BE-AD94038DC5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213C384B-4183-94F4-B8A6-6368BCD05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41ECE55C-2918-9C98-F6A0-0B8F592EF8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126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7957FB8F-1608-3747-68C7-DBF9E1F35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F356714D-8236-28A4-75BE-AD94038DC5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213C384B-4183-94F4-B8A6-6368BCD05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41ECE55C-2918-9C98-F6A0-0B8F592EF8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041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7957FB8F-1608-3747-68C7-DBF9E1F35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F356714D-8236-28A4-75BE-AD94038DC5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213C384B-4183-94F4-B8A6-6368BCD05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41ECE55C-2918-9C98-F6A0-0B8F592EF8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620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D84BDC3E-5CD6-C030-A4AA-76F3D83A4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17A940DB-4D0E-E70A-1E06-276963C033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50F0F3EE-108F-DE0A-EF41-A31B0F1EAE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B41FE771-CAF1-478F-60AB-EAED832479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4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FFF145E7-1CF9-5D84-612A-9539AB592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A9EFEE41-0853-4F4A-111B-47F964A59B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7ED7A393-F58B-670E-02D5-BC8B5AA401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91BB8771-80A2-D304-E91E-A96735E932F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312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2DABF754-57C6-81ED-DFE9-3796BA431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16F64BAB-466B-8FAC-9C2B-4F8E381BB1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94FA0F57-177F-CE43-2A8B-B3F9C987F6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6FB8F20A-9A59-9A33-00EB-2D28760D01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43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7957FB8F-1608-3747-68C7-DBF9E1F35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F356714D-8236-28A4-75BE-AD94038DC5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213C384B-4183-94F4-B8A6-6368BCD05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41ECE55C-2918-9C98-F6A0-0B8F592EF8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457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CE711821-7A13-5B46-3638-606A3551D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17916714-790B-ADF6-1C83-3DAE85D8A8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6EABF7CF-14DF-E76B-CBD7-E814F8C185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36113D92-AE8B-31A5-1435-5F69A3446B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469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FF4B336A-6DD8-FCAA-6484-DB9107FFD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3C6B425D-44F7-C17E-2DC4-2D1EAB70CF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219AC034-69F4-5A94-B5E9-7CAB03E4C6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FEF3A6B7-2D1B-1132-0867-EC3042B291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39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1018C000-B61B-AC66-E5B5-8ECD5B021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EC01EAA8-1364-094F-4ACF-D4DA7CDB29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103C261A-D672-171E-FF19-CB55570BAE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96423D2E-2A49-0AD6-B24D-B5884C5CC7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890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9F111B86-A21F-41A9-4653-FD114791E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765112BB-27F5-2045-7550-A0A9F8F7F4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71C123E5-FC5F-0A20-BE48-44DF90DD9D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8798C08F-24C5-8752-FE61-780920D071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639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3EA7A5EF-3EB3-7BB8-F208-36785D240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E62A25DA-ED59-E83C-E1D7-216E5F1776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FFD98C67-7618-C96C-DFB0-2A6C533589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6054E5EC-7CC6-61C8-9FA3-F75CA19BF9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410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23FA394B-4016-B501-3FD3-CA411E451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AC708C00-7067-58B3-3B4F-2452ED772E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871D0C7D-B207-AD96-FD0D-2E2C2BB77D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D917623D-4D06-4647-447B-B3DF5BEA96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009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7957FB8F-1608-3747-68C7-DBF9E1F35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>
            <a:extLst>
              <a:ext uri="{FF2B5EF4-FFF2-40B4-BE49-F238E27FC236}">
                <a16:creationId xmlns:a16="http://schemas.microsoft.com/office/drawing/2014/main" id="{F356714D-8236-28A4-75BE-AD94038DC5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>
            <a:extLst>
              <a:ext uri="{FF2B5EF4-FFF2-40B4-BE49-F238E27FC236}">
                <a16:creationId xmlns:a16="http://schemas.microsoft.com/office/drawing/2014/main" id="{213C384B-4183-94F4-B8A6-6368BCD05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>
            <a:extLst>
              <a:ext uri="{FF2B5EF4-FFF2-40B4-BE49-F238E27FC236}">
                <a16:creationId xmlns:a16="http://schemas.microsoft.com/office/drawing/2014/main" id="{41ECE55C-2918-9C98-F6A0-0B8F592EF8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023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EDA4484B-9E58-F536-EA50-7C6AD0D71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>
            <a:extLst>
              <a:ext uri="{FF2B5EF4-FFF2-40B4-BE49-F238E27FC236}">
                <a16:creationId xmlns:a16="http://schemas.microsoft.com/office/drawing/2014/main" id="{8BD8DE4F-A373-F60C-30B4-49FC47D331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1:notes">
            <a:extLst>
              <a:ext uri="{FF2B5EF4-FFF2-40B4-BE49-F238E27FC236}">
                <a16:creationId xmlns:a16="http://schemas.microsoft.com/office/drawing/2014/main" id="{8DA43529-C2D1-062E-AF23-92D1FDF315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>
            <a:extLst>
              <a:ext uri="{FF2B5EF4-FFF2-40B4-BE49-F238E27FC236}">
                <a16:creationId xmlns:a16="http://schemas.microsoft.com/office/drawing/2014/main" id="{7C7B48E8-ECCC-E11E-064B-897B625224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868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EDA4484B-9E58-F536-EA50-7C6AD0D71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>
            <a:extLst>
              <a:ext uri="{FF2B5EF4-FFF2-40B4-BE49-F238E27FC236}">
                <a16:creationId xmlns:a16="http://schemas.microsoft.com/office/drawing/2014/main" id="{8BD8DE4F-A373-F60C-30B4-49FC47D331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1:notes">
            <a:extLst>
              <a:ext uri="{FF2B5EF4-FFF2-40B4-BE49-F238E27FC236}">
                <a16:creationId xmlns:a16="http://schemas.microsoft.com/office/drawing/2014/main" id="{8DA43529-C2D1-062E-AF23-92D1FDF315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1:notes">
            <a:extLst>
              <a:ext uri="{FF2B5EF4-FFF2-40B4-BE49-F238E27FC236}">
                <a16:creationId xmlns:a16="http://schemas.microsoft.com/office/drawing/2014/main" id="{7C7B48E8-ECCC-E11E-064B-897B625224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43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9718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2721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6" name="Google Shape;316;p2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1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208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19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678665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g2cf46786653_4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cf46786653_4_0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14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08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f5065d63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cf5065d633_0_86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3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00100" y="1785926"/>
            <a:ext cx="7286676" cy="114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1D1B1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3360"/>
              <a:buNone/>
              <a:defRPr sz="2800">
                <a:solidFill>
                  <a:srgbClr val="1D1B10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781968" y="404664"/>
            <a:ext cx="59769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57188" y="1714500"/>
            <a:ext cx="842962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−"/>
              <a:defRPr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1E1C11"/>
              </a:buClr>
              <a:buSzPts val="2000"/>
              <a:buFont typeface="Noto Sans Symbols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5795963" y="6480175"/>
            <a:ext cx="2519362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179388" y="6480175"/>
            <a:ext cx="540067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buNone/>
              <a:defRPr>
                <a:solidFill>
                  <a:srgbClr val="00964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>
              <a:buNone/>
              <a:defRPr>
                <a:solidFill>
                  <a:srgbClr val="00964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>
              <a:buNone/>
              <a:defRPr>
                <a:solidFill>
                  <a:srgbClr val="00964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>
              <a:buNone/>
              <a:defRPr>
                <a:solidFill>
                  <a:srgbClr val="00964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>
              <a:buNone/>
              <a:defRPr>
                <a:solidFill>
                  <a:srgbClr val="00964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>
              <a:buNone/>
              <a:defRPr>
                <a:solidFill>
                  <a:srgbClr val="00964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>
              <a:buNone/>
              <a:defRPr>
                <a:solidFill>
                  <a:srgbClr val="00964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>
              <a:buNone/>
              <a:defRPr>
                <a:solidFill>
                  <a:srgbClr val="00964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>
              <a:buNone/>
              <a:defRPr>
                <a:solidFill>
                  <a:srgbClr val="00964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066800" y="655813"/>
            <a:ext cx="74295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480"/>
              </a:spcBef>
              <a:spcAft>
                <a:spcPts val="0"/>
              </a:spcAft>
              <a:buSzPts val="288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1E1C11"/>
              </a:buClr>
              <a:buSzPts val="2000"/>
              <a:buChar char="▪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1E1C11"/>
              </a:buClr>
              <a:buSzPts val="2000"/>
              <a:buChar char="−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480"/>
              </a:spcBef>
              <a:spcAft>
                <a:spcPts val="0"/>
              </a:spcAft>
              <a:buSzPts val="288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1E1C11"/>
              </a:buClr>
              <a:buSzPts val="2000"/>
              <a:buChar char="▪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1E1C11"/>
              </a:buClr>
              <a:buSzPts val="2000"/>
              <a:buChar char="−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5795963" y="6480175"/>
            <a:ext cx="2519362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179388" y="6480175"/>
            <a:ext cx="540067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96300" y="6480175"/>
            <a:ext cx="468313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066800" y="655813"/>
            <a:ext cx="74295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500174"/>
            <a:ext cx="4040188" cy="92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1E1C1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1E1C1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1E1C1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57200" y="2428869"/>
            <a:ext cx="4040188" cy="369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480"/>
              </a:spcBef>
              <a:spcAft>
                <a:spcPts val="0"/>
              </a:spcAft>
              <a:buSzPts val="288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1E1C11"/>
              </a:buClr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−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1E1C11"/>
              </a:buClr>
              <a:buSzPts val="1600"/>
              <a:buFont typeface="Noto Sans Symbols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1E1C1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4645025" y="1500174"/>
            <a:ext cx="4041775" cy="92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1E1C1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1E1C1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1E1C1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4"/>
          </p:nvPr>
        </p:nvSpPr>
        <p:spPr>
          <a:xfrm>
            <a:off x="4645025" y="2428867"/>
            <a:ext cx="4041775" cy="369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480"/>
              </a:spcBef>
              <a:spcAft>
                <a:spcPts val="0"/>
              </a:spcAft>
              <a:buSzPts val="288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1E1C11"/>
              </a:buClr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−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1E1C11"/>
              </a:buClr>
              <a:buSzPts val="1600"/>
              <a:buFont typeface="Noto Sans Symbols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1E1C1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5795963" y="6480175"/>
            <a:ext cx="2519362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179388" y="6480175"/>
            <a:ext cx="540067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96300" y="6480175"/>
            <a:ext cx="468313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500166" y="642918"/>
            <a:ext cx="7643834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5795963" y="6480175"/>
            <a:ext cx="2519362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179388" y="6480175"/>
            <a:ext cx="540067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496300" y="6480175"/>
            <a:ext cx="468313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5795963" y="6480175"/>
            <a:ext cx="2519362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179388" y="6480175"/>
            <a:ext cx="540067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96300" y="6480175"/>
            <a:ext cx="468313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Google Shape;49;p8"/>
          <p:cNvGraphicFramePr/>
          <p:nvPr/>
        </p:nvGraphicFramePr>
        <p:xfrm>
          <a:off x="357188" y="17145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{B19CCD81-04A7-4334-9D85-ED331815896E}</a:tableStyleId>
              </a:tblPr>
              <a:tblGrid>
                <a:gridCol w="357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066800" y="655813"/>
            <a:ext cx="74295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57158" y="6000768"/>
            <a:ext cx="8429684" cy="42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spcBef>
                <a:spcPts val="400"/>
              </a:spcBef>
              <a:spcAft>
                <a:spcPts val="0"/>
              </a:spcAft>
              <a:buSzPts val="2400"/>
              <a:buChar char="▪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5795963" y="6480175"/>
            <a:ext cx="2519362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179388" y="6480175"/>
            <a:ext cx="540067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96300" y="6480175"/>
            <a:ext cx="468313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071670" y="1142984"/>
            <a:ext cx="6472254" cy="178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2214546" y="3929066"/>
            <a:ext cx="6019800" cy="1482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88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−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E1C1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5795963" y="6480175"/>
            <a:ext cx="2519362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79388" y="6480175"/>
            <a:ext cx="540067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96300" y="6480175"/>
            <a:ext cx="468313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142875" y="6492875"/>
            <a:ext cx="4857750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066800" y="655813"/>
            <a:ext cx="74295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2600" b="1" i="0" u="none" strike="noStrike" cap="none">
                <a:solidFill>
                  <a:srgbClr val="00964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1E1C1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1E1C1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1E1C1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1E1C1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1E1C1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1E1C1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1E1C1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1E1C1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57188" y="1714500"/>
            <a:ext cx="842962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5130" algn="l" rtl="0">
              <a:spcBef>
                <a:spcPts val="480"/>
              </a:spcBef>
              <a:spcAft>
                <a:spcPts val="0"/>
              </a:spcAft>
              <a:buClr>
                <a:srgbClr val="009640"/>
              </a:buClr>
              <a:buSzPts val="2780"/>
              <a:buFont typeface="Montserrat"/>
              <a:buChar char="▪"/>
              <a:defRPr sz="2300" i="0" u="none" strike="noStrike" cap="none">
                <a:solidFill>
                  <a:srgbClr val="1E1C1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74650" algn="l" rtl="0">
              <a:spcBef>
                <a:spcPts val="480"/>
              </a:spcBef>
              <a:spcAft>
                <a:spcPts val="0"/>
              </a:spcAft>
              <a:buClr>
                <a:srgbClr val="1E1C11"/>
              </a:buClr>
              <a:buSzPts val="2300"/>
              <a:buFont typeface="Montserrat"/>
              <a:buChar char="▪"/>
              <a:defRPr sz="2300" i="0" u="none" strike="noStrike" cap="none">
                <a:solidFill>
                  <a:srgbClr val="1E1C1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61950" algn="l" rtl="0">
              <a:spcBef>
                <a:spcPts val="440"/>
              </a:spcBef>
              <a:spcAft>
                <a:spcPts val="0"/>
              </a:spcAft>
              <a:buClr>
                <a:srgbClr val="1E1C11"/>
              </a:buClr>
              <a:buSzPts val="2100"/>
              <a:buFont typeface="Montserrat"/>
              <a:buChar char="−"/>
              <a:defRPr sz="2100" i="0" u="none" strike="noStrike" cap="none">
                <a:solidFill>
                  <a:srgbClr val="1E1C1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61950" algn="l" rtl="0">
              <a:spcBef>
                <a:spcPts val="400"/>
              </a:spcBef>
              <a:spcAft>
                <a:spcPts val="0"/>
              </a:spcAft>
              <a:buClr>
                <a:srgbClr val="1E1C11"/>
              </a:buClr>
              <a:buSzPts val="2100"/>
              <a:buFont typeface="Montserrat"/>
              <a:buChar char="–"/>
              <a:defRPr sz="2100" i="0" u="none" strike="noStrike" cap="none">
                <a:solidFill>
                  <a:srgbClr val="1E1C1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61950" algn="l" rtl="0">
              <a:spcBef>
                <a:spcPts val="400"/>
              </a:spcBef>
              <a:spcAft>
                <a:spcPts val="0"/>
              </a:spcAft>
              <a:buClr>
                <a:srgbClr val="1E1C11"/>
              </a:buClr>
              <a:buSzPts val="2100"/>
              <a:buFont typeface="Montserrat"/>
              <a:buChar char="»"/>
              <a:defRPr sz="2100" i="0" u="none" strike="noStrike" cap="none">
                <a:solidFill>
                  <a:srgbClr val="1E1C1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•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•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•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•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496300" y="6480175"/>
            <a:ext cx="468313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arep@garep.cz" TargetMode="External"/><Relationship Id="rId4" Type="http://schemas.openxmlformats.org/officeDocument/2006/relationships/hyperlink" Target="http://www.garep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4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/>
        </p:nvSpPr>
        <p:spPr>
          <a:xfrm>
            <a:off x="383545" y="5110268"/>
            <a:ext cx="3899205" cy="112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cs-CZ" sz="1800" b="1" i="0" u="none" strike="noStrike" cap="none" dirty="0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cs-CZ" sz="1800" b="1" dirty="0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12. 5.</a:t>
            </a:r>
            <a:r>
              <a:rPr lang="cs-CZ" sz="1800" b="1" i="0" u="none" strike="noStrike" cap="none" dirty="0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 2026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cs-CZ" sz="1800" b="1" i="0" u="none" strike="noStrike" cap="none" dirty="0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cs-CZ" sz="1300" i="0" u="none" strike="noStrike" cap="none" dirty="0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Zdeněk Šilhan </a:t>
            </a:r>
            <a:r>
              <a:rPr lang="cs-CZ" sz="1300" dirty="0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| </a:t>
            </a:r>
            <a:r>
              <a:rPr lang="cs-CZ" sz="1300" i="0" u="none" strike="noStrike" cap="none" dirty="0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GaREP, spol. s</a:t>
            </a:r>
            <a:r>
              <a:rPr lang="cs-CZ" sz="1300" dirty="0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cs-CZ" sz="1300" i="0" u="none" strike="noStrike" cap="none" dirty="0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r.o.</a:t>
            </a:r>
          </a:p>
        </p:txBody>
      </p:sp>
      <p:sp>
        <p:nvSpPr>
          <p:cNvPr id="118" name="Google Shape;118;p23"/>
          <p:cNvSpPr txBox="1">
            <a:spLocks noGrp="1"/>
          </p:cNvSpPr>
          <p:nvPr>
            <p:ph type="ctrTitle"/>
          </p:nvPr>
        </p:nvSpPr>
        <p:spPr>
          <a:xfrm>
            <a:off x="383545" y="2423398"/>
            <a:ext cx="8489867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cs-CZ" sz="4600" dirty="0">
                <a:solidFill>
                  <a:srgbClr val="F5E6C9"/>
                </a:solidFill>
              </a:rPr>
              <a:t>Strategický plán rozvoje městské části Brno-Královo Pole na období 2027–2033</a:t>
            </a:r>
            <a:br>
              <a:rPr lang="cs-CZ" sz="5400" dirty="0">
                <a:solidFill>
                  <a:srgbClr val="F5E6C9"/>
                </a:solidFill>
              </a:rPr>
            </a:br>
            <a:endParaRPr sz="5000" dirty="0">
              <a:solidFill>
                <a:srgbClr val="F5E6C9"/>
              </a:solidFill>
            </a:endParaRPr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916" y="502048"/>
            <a:ext cx="1131885" cy="1110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erbovní znak, emblém, symbol&#10;&#10;Obsah vygenerovaný umělou inteligencí může být nesprávný.">
            <a:extLst>
              <a:ext uri="{FF2B5EF4-FFF2-40B4-BE49-F238E27FC236}">
                <a16:creationId xmlns:a16="http://schemas.microsoft.com/office/drawing/2014/main" id="{069950B8-A2ED-BBB8-1EF9-16E2A619B2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52" y="4020319"/>
            <a:ext cx="1751349" cy="24133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561975" y="12923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561975" y="37873"/>
            <a:ext cx="7513241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Věkové složení obyvatelstva</a:t>
            </a:r>
            <a:endParaRPr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22EE2685-7D29-7EE7-F43B-95DE3854D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015463"/>
              </p:ext>
            </p:extLst>
          </p:nvPr>
        </p:nvGraphicFramePr>
        <p:xfrm>
          <a:off x="1804987" y="812473"/>
          <a:ext cx="5534025" cy="591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220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DB46C215-BBEB-C3E5-FC2A-8C32A607E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>
            <a:extLst>
              <a:ext uri="{FF2B5EF4-FFF2-40B4-BE49-F238E27FC236}">
                <a16:creationId xmlns:a16="http://schemas.microsoft.com/office/drawing/2014/main" id="{AD7317EF-82E9-51F3-FEC7-3896897BFE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975" y="12923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dk1"/>
                </a:solidFill>
              </a:rPr>
              <a:t>Vysoký podíl obyvatel s vysokoškolským vzděláním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dk1"/>
                </a:solidFill>
              </a:rPr>
              <a:t>Dobrá existence městského bytového fondu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dk1"/>
                </a:solidFill>
              </a:rPr>
              <a:t>Silná koncentrace univerzitních a výzkumných institucí a technologických aktivit.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dk1"/>
                </a:solidFill>
              </a:rPr>
              <a:t>Přítomnost významných zaměstnavatelů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dk1"/>
                </a:solidFill>
              </a:rPr>
              <a:t>Velmi dobrá dopravní obslužnost veřejnou dopravou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dk1"/>
                </a:solidFill>
              </a:rPr>
              <a:t>Výborné pokrytí komerčními službami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dk1"/>
                </a:solidFill>
              </a:rPr>
              <a:t>Sportovní a kulturní infrastruktura a kluby s celoměstským významem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dk1"/>
                </a:solidFill>
              </a:rPr>
              <a:t>Rekreační potenciál v okrajových částech území.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22462AA3-AE93-F237-B740-A4B2379873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CF2C01D2-20B2-45F9-14B9-57E0833F1D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37873"/>
            <a:ext cx="7513241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Silné stránky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65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5B804C43-BB1A-C5EF-DAA4-9AE4E26F5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>
            <a:extLst>
              <a:ext uri="{FF2B5EF4-FFF2-40B4-BE49-F238E27FC236}">
                <a16:creationId xmlns:a16="http://schemas.microsoft.com/office/drawing/2014/main" id="{F90526A2-509F-399F-3507-8A2CB5910D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975" y="12923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dk1"/>
                </a:solidFill>
              </a:rPr>
              <a:t>Stárnutí populace a nižší zastoupení dětské složky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dk1"/>
                </a:solidFill>
              </a:rPr>
              <a:t>Napjatá dostupnost bydlení a tlak na nájemní a městské byty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dk1"/>
                </a:solidFill>
              </a:rPr>
              <a:t>Výskyt dlouhodobé nezaměstnanosti u části uchazečů o zaměstnání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dk1"/>
                </a:solidFill>
              </a:rPr>
              <a:t>Vysoká dopravní zátěž na hlavních tazích a uzlech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dk1"/>
                </a:solidFill>
              </a:rPr>
              <a:t>Nedostatek parkovacích kapacit a dlouhodobé napětí v parkování v obytných částech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dk1"/>
                </a:solidFill>
              </a:rPr>
              <a:t>Slabší podmínky pro </a:t>
            </a:r>
            <a:r>
              <a:rPr lang="cs-CZ" sz="1800" dirty="0" err="1">
                <a:solidFill>
                  <a:schemeClr val="dk1"/>
                </a:solidFill>
              </a:rPr>
              <a:t>cyklodopravu</a:t>
            </a:r>
            <a:endParaRPr lang="cs-CZ" sz="1800" dirty="0">
              <a:solidFill>
                <a:schemeClr val="dk1"/>
              </a:solidFill>
            </a:endParaRP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dk1"/>
                </a:solidFill>
              </a:rPr>
              <a:t>Lokální znečištění ovzduší a vysoká hladina hluku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dk1"/>
                </a:solidFill>
              </a:rPr>
              <a:t>Nedostatek zeleně v uličních prostorech husté zástavby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dk1"/>
                </a:solidFill>
              </a:rPr>
              <a:t>Omezené kompetence v klíčových otázkách </a:t>
            </a:r>
          </a:p>
          <a:p>
            <a:pPr lvl="0"/>
            <a:endParaRPr lang="cs-CZ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C788D732-00F6-78B5-5C85-FACDC52392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03E7BCD8-C129-C0A0-1995-3732256075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37873"/>
            <a:ext cx="7513241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Slabé stránky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19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35B67281-9CFD-5CF9-C345-B098592E0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>
            <a:extLst>
              <a:ext uri="{FF2B5EF4-FFF2-40B4-BE49-F238E27FC236}">
                <a16:creationId xmlns:a16="http://schemas.microsoft.com/office/drawing/2014/main" id="{9769DFC5-CAB7-A5C5-9228-331A571D12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975" y="12923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14276600-E065-95E3-B305-F66FB0F3CCA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6B052FFF-3C8A-856A-4FDA-5ADFABF8B8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10411"/>
            <a:ext cx="827395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Spokojenost s životem v Králově Poli</a:t>
            </a:r>
            <a:endParaRPr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6D0EA7-EFAD-EF0D-43E9-18A19FD2F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5" y="1292343"/>
            <a:ext cx="8933649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2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2193F680-6BFE-1527-55AE-CEC7103D3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>
            <a:extLst>
              <a:ext uri="{FF2B5EF4-FFF2-40B4-BE49-F238E27FC236}">
                <a16:creationId xmlns:a16="http://schemas.microsoft.com/office/drawing/2014/main" id="{212E5034-A462-7155-8225-BDF215AEFD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975" y="12923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40C31B34-F142-E582-2D19-0587625289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9052BD22-B0B6-4C39-CF9A-4812F19EDF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10411"/>
            <a:ext cx="827395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2C6A0BE2-4A46-66FF-30D8-B9F6535E1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947895"/>
              </p:ext>
            </p:extLst>
          </p:nvPr>
        </p:nvGraphicFramePr>
        <p:xfrm>
          <a:off x="1691640" y="114300"/>
          <a:ext cx="611886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271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2193F680-6BFE-1527-55AE-CEC7103D3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>
            <a:extLst>
              <a:ext uri="{FF2B5EF4-FFF2-40B4-BE49-F238E27FC236}">
                <a16:creationId xmlns:a16="http://schemas.microsoft.com/office/drawing/2014/main" id="{212E5034-A462-7155-8225-BDF215AEFD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975" y="12923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40C31B34-F142-E582-2D19-0587625289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9052BD22-B0B6-4C39-CF9A-4812F19EDF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10411"/>
            <a:ext cx="827395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Co vám v Králově Poli nejvíce chybí, s čím jste nejvíce nespokojeni?</a:t>
            </a:r>
            <a:endParaRPr dirty="0"/>
          </a:p>
        </p:txBody>
      </p:sp>
      <p:pic>
        <p:nvPicPr>
          <p:cNvPr id="2" name="Obrázek 1" descr="Obsah obrázku text, Písmo, Grafika, design&#10;&#10;Obsah generovaný pomocí AI může být nesprávný.">
            <a:extLst>
              <a:ext uri="{FF2B5EF4-FFF2-40B4-BE49-F238E27FC236}">
                <a16:creationId xmlns:a16="http://schemas.microsoft.com/office/drawing/2014/main" id="{F7187EB1-CCBF-790F-C488-91B2DCDFE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1" y="1987549"/>
            <a:ext cx="8691837" cy="4349751"/>
          </a:xfrm>
          <a:prstGeom prst="rect">
            <a:avLst/>
          </a:prstGeom>
          <a:ln w="19050">
            <a:solidFill>
              <a:srgbClr val="EE0000"/>
            </a:solidFill>
          </a:ln>
        </p:spPr>
      </p:pic>
    </p:spTree>
    <p:extLst>
      <p:ext uri="{BB962C8B-B14F-4D97-AF65-F5344CB8AC3E}">
        <p14:creationId xmlns:p14="http://schemas.microsoft.com/office/powerpoint/2010/main" val="1630984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2193F680-6BFE-1527-55AE-CEC7103D3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>
            <a:extLst>
              <a:ext uri="{FF2B5EF4-FFF2-40B4-BE49-F238E27FC236}">
                <a16:creationId xmlns:a16="http://schemas.microsoft.com/office/drawing/2014/main" id="{212E5034-A462-7155-8225-BDF215AEFD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975" y="12923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40C31B34-F142-E582-2D19-0587625289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9052BD22-B0B6-4C39-CF9A-4812F19EDF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10411"/>
            <a:ext cx="827395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Využití finančních prostředků městské části</a:t>
            </a:r>
            <a:endParaRPr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0BB2638B-A9EE-18C5-DC7E-54CE8BD09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769801"/>
              </p:ext>
            </p:extLst>
          </p:nvPr>
        </p:nvGraphicFramePr>
        <p:xfrm>
          <a:off x="114300" y="1292344"/>
          <a:ext cx="8940800" cy="460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933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B71C7F3D-493A-78CE-4761-2EB8239AA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>
            <a:extLst>
              <a:ext uri="{FF2B5EF4-FFF2-40B4-BE49-F238E27FC236}">
                <a16:creationId xmlns:a16="http://schemas.microsoft.com/office/drawing/2014/main" id="{FB30A452-8480-05AC-5780-F8FD5047DC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975" y="12923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EC178CFE-779E-5AD9-65D2-5634418240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738CD2B7-432D-CADA-D721-0D99B13C5A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10411"/>
            <a:ext cx="827395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Řešení </a:t>
            </a:r>
            <a:r>
              <a:rPr lang="cs-CZ" dirty="0" err="1"/>
              <a:t>cyklodopravy</a:t>
            </a:r>
            <a:endParaRPr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1C77EF7-0D3D-D630-0EFA-CA75DDFD3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75004"/>
              </p:ext>
            </p:extLst>
          </p:nvPr>
        </p:nvGraphicFramePr>
        <p:xfrm>
          <a:off x="177800" y="2082800"/>
          <a:ext cx="8788399" cy="4260354"/>
        </p:xfrm>
        <a:graphic>
          <a:graphicData uri="http://schemas.openxmlformats.org/drawingml/2006/table">
            <a:tbl>
              <a:tblPr firstRow="1" firstCol="1" bandRow="1">
                <a:tableStyleId>{B19CCD81-04A7-4334-9D85-ED331815896E}</a:tableStyleId>
              </a:tblPr>
              <a:tblGrid>
                <a:gridCol w="2181163">
                  <a:extLst>
                    <a:ext uri="{9D8B030D-6E8A-4147-A177-3AD203B41FA5}">
                      <a16:colId xmlns:a16="http://schemas.microsoft.com/office/drawing/2014/main" val="3382814026"/>
                    </a:ext>
                  </a:extLst>
                </a:gridCol>
                <a:gridCol w="1101206">
                  <a:extLst>
                    <a:ext uri="{9D8B030D-6E8A-4147-A177-3AD203B41FA5}">
                      <a16:colId xmlns:a16="http://schemas.microsoft.com/office/drawing/2014/main" val="388483474"/>
                    </a:ext>
                  </a:extLst>
                </a:gridCol>
                <a:gridCol w="1101206">
                  <a:extLst>
                    <a:ext uri="{9D8B030D-6E8A-4147-A177-3AD203B41FA5}">
                      <a16:colId xmlns:a16="http://schemas.microsoft.com/office/drawing/2014/main" val="4171697695"/>
                    </a:ext>
                  </a:extLst>
                </a:gridCol>
                <a:gridCol w="1101206">
                  <a:extLst>
                    <a:ext uri="{9D8B030D-6E8A-4147-A177-3AD203B41FA5}">
                      <a16:colId xmlns:a16="http://schemas.microsoft.com/office/drawing/2014/main" val="3959037929"/>
                    </a:ext>
                  </a:extLst>
                </a:gridCol>
                <a:gridCol w="1101206">
                  <a:extLst>
                    <a:ext uri="{9D8B030D-6E8A-4147-A177-3AD203B41FA5}">
                      <a16:colId xmlns:a16="http://schemas.microsoft.com/office/drawing/2014/main" val="3608575977"/>
                    </a:ext>
                  </a:extLst>
                </a:gridCol>
                <a:gridCol w="1101206">
                  <a:extLst>
                    <a:ext uri="{9D8B030D-6E8A-4147-A177-3AD203B41FA5}">
                      <a16:colId xmlns:a16="http://schemas.microsoft.com/office/drawing/2014/main" val="2158921596"/>
                    </a:ext>
                  </a:extLst>
                </a:gridCol>
                <a:gridCol w="1101206">
                  <a:extLst>
                    <a:ext uri="{9D8B030D-6E8A-4147-A177-3AD203B41FA5}">
                      <a16:colId xmlns:a16="http://schemas.microsoft.com/office/drawing/2014/main" val="4070574650"/>
                    </a:ext>
                  </a:extLst>
                </a:gridCol>
              </a:tblGrid>
              <a:tr h="68747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 dirty="0">
                          <a:effectLst/>
                        </a:rPr>
                        <a:t>celá MČ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 dirty="0">
                          <a:effectLst/>
                        </a:rPr>
                        <a:t>Herčíkova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 dirty="0">
                          <a:effectLst/>
                        </a:rPr>
                        <a:t>Košinova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Sadová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Slovanské nám.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Staňkova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994721"/>
                  </a:ext>
                </a:extLst>
              </a:tr>
              <a:tr h="68747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cyklostezka místo jednoho pruhu pro auta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2,85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2,84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 dirty="0">
                          <a:effectLst/>
                        </a:rPr>
                        <a:t>2,85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 dirty="0">
                          <a:effectLst/>
                        </a:rPr>
                        <a:t>2,65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2,95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2,65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0336485"/>
                  </a:ext>
                </a:extLst>
              </a:tr>
              <a:tr h="68747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cyklostezka místo parkovacích stání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3,33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3,28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3,24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 dirty="0">
                          <a:effectLst/>
                        </a:rPr>
                        <a:t>3,00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 dirty="0">
                          <a:effectLst/>
                        </a:rPr>
                        <a:t>3,52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3,17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5321779"/>
                  </a:ext>
                </a:extLst>
              </a:tr>
              <a:tr h="68747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cyklostezka místo lipové aleje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3,63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3,73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3,77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3,31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 dirty="0">
                          <a:effectLst/>
                        </a:rPr>
                        <a:t>3,58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3,62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5252478"/>
                  </a:ext>
                </a:extLst>
              </a:tr>
              <a:tr h="103121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cyklopruhy v pruzích pro auta (jako na Lidické)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2,49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2,56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2,59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2,44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 dirty="0">
                          <a:effectLst/>
                        </a:rPr>
                        <a:t>2,35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 dirty="0">
                          <a:effectLst/>
                        </a:rPr>
                        <a:t>2,65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9320724"/>
                  </a:ext>
                </a:extLst>
              </a:tr>
              <a:tr h="34373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žádná cykloopatření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2,75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2,64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2,89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3,03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>
                          <a:effectLst/>
                        </a:rPr>
                        <a:t>2,67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cs-CZ" sz="1800" dirty="0">
                          <a:effectLst/>
                        </a:rPr>
                        <a:t>2,96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4606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85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E51095F1-C55F-5035-4F82-487EC662A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88F8029C-355F-C04B-29D7-00BD6D8B7E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6C82AC62-EE19-B2CF-B89A-436FE7E155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10411"/>
            <a:ext cx="827395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Rezidentní parkování</a:t>
            </a:r>
            <a:endParaRPr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F2A3BF-C87D-A527-A8B5-1B41F94E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13" y="952023"/>
            <a:ext cx="8662112" cy="56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16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E636397C-EEAE-33A8-08B5-B309F7354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F9984ED1-6EA5-9CBE-9A30-A658BE0A3C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58F07F9D-0E09-6F4E-22A7-E670348F29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10411"/>
            <a:ext cx="827395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Ochota platit za parkovací dům</a:t>
            </a: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53154BB-8F8F-787D-48A3-8ECFCAA1F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1" y="992312"/>
            <a:ext cx="8863497" cy="56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561975" y="1447176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dk1"/>
                </a:solidFill>
              </a:rPr>
              <a:t>Informace o strategickém plánu a postupu zpracování</a:t>
            </a:r>
          </a:p>
          <a:p>
            <a:pPr marL="469900" lvl="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dk1"/>
                </a:solidFill>
              </a:rPr>
              <a:t>Základní výsledky analytické části a dotazníkového šetření mezi obyvateli</a:t>
            </a:r>
          </a:p>
          <a:p>
            <a:pPr marL="469900" lvl="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dk1"/>
                </a:solidFill>
              </a:rPr>
              <a:t>Diskuze</a:t>
            </a: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dk1"/>
              </a:solidFill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1007538" y="529032"/>
            <a:ext cx="71289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Co nás dnes čeká?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2193F680-6BFE-1527-55AE-CEC7103D3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>
            <a:extLst>
              <a:ext uri="{FF2B5EF4-FFF2-40B4-BE49-F238E27FC236}">
                <a16:creationId xmlns:a16="http://schemas.microsoft.com/office/drawing/2014/main" id="{212E5034-A462-7155-8225-BDF215AEFD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975" y="12923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40C31B34-F142-E582-2D19-0587625289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9052BD22-B0B6-4C39-CF9A-4812F19EDF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10411"/>
            <a:ext cx="827395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Kde by se měla v budoucnu hrát 1. liga?</a:t>
            </a:r>
            <a:endParaRPr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D73E0B1-A726-B31C-579F-61040B847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46916"/>
              </p:ext>
            </p:extLst>
          </p:nvPr>
        </p:nvGraphicFramePr>
        <p:xfrm>
          <a:off x="308076" y="1292343"/>
          <a:ext cx="8527852" cy="3492404"/>
        </p:xfrm>
        <a:graphic>
          <a:graphicData uri="http://schemas.openxmlformats.org/drawingml/2006/table">
            <a:tbl>
              <a:tblPr firstRow="1" firstCol="1" bandRow="1">
                <a:tableStyleId>{B19CCD81-04A7-4334-9D85-ED331815896E}</a:tableStyleId>
              </a:tblPr>
              <a:tblGrid>
                <a:gridCol w="2116498">
                  <a:extLst>
                    <a:ext uri="{9D8B030D-6E8A-4147-A177-3AD203B41FA5}">
                      <a16:colId xmlns:a16="http://schemas.microsoft.com/office/drawing/2014/main" val="3166971599"/>
                    </a:ext>
                  </a:extLst>
                </a:gridCol>
                <a:gridCol w="1068559">
                  <a:extLst>
                    <a:ext uri="{9D8B030D-6E8A-4147-A177-3AD203B41FA5}">
                      <a16:colId xmlns:a16="http://schemas.microsoft.com/office/drawing/2014/main" val="2887610311"/>
                    </a:ext>
                  </a:extLst>
                </a:gridCol>
                <a:gridCol w="1068559">
                  <a:extLst>
                    <a:ext uri="{9D8B030D-6E8A-4147-A177-3AD203B41FA5}">
                      <a16:colId xmlns:a16="http://schemas.microsoft.com/office/drawing/2014/main" val="155887571"/>
                    </a:ext>
                  </a:extLst>
                </a:gridCol>
                <a:gridCol w="1068559">
                  <a:extLst>
                    <a:ext uri="{9D8B030D-6E8A-4147-A177-3AD203B41FA5}">
                      <a16:colId xmlns:a16="http://schemas.microsoft.com/office/drawing/2014/main" val="3477853439"/>
                    </a:ext>
                  </a:extLst>
                </a:gridCol>
                <a:gridCol w="1068559">
                  <a:extLst>
                    <a:ext uri="{9D8B030D-6E8A-4147-A177-3AD203B41FA5}">
                      <a16:colId xmlns:a16="http://schemas.microsoft.com/office/drawing/2014/main" val="2634090533"/>
                    </a:ext>
                  </a:extLst>
                </a:gridCol>
                <a:gridCol w="1068559">
                  <a:extLst>
                    <a:ext uri="{9D8B030D-6E8A-4147-A177-3AD203B41FA5}">
                      <a16:colId xmlns:a16="http://schemas.microsoft.com/office/drawing/2014/main" val="3050025469"/>
                    </a:ext>
                  </a:extLst>
                </a:gridCol>
                <a:gridCol w="1068559">
                  <a:extLst>
                    <a:ext uri="{9D8B030D-6E8A-4147-A177-3AD203B41FA5}">
                      <a16:colId xmlns:a16="http://schemas.microsoft.com/office/drawing/2014/main" val="1434737776"/>
                    </a:ext>
                  </a:extLst>
                </a:gridCol>
              </a:tblGrid>
              <a:tr h="67879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 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celá MČ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Herčíkova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Košinova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Sadová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Slovanské nám.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700" dirty="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 dirty="0">
                          <a:effectLst/>
                        </a:rPr>
                        <a:t>Staňkova</a:t>
                      </a:r>
                      <a:endParaRPr lang="cs-CZ" sz="17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3687802"/>
                  </a:ext>
                </a:extLst>
              </a:tr>
              <a:tr h="67879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opravený stadion na Srbské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3,10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3,39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2,88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3,00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3,19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2,69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6867968"/>
                  </a:ext>
                </a:extLst>
              </a:tr>
              <a:tr h="67879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nový stadion za Lužánkami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1,59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1,38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1,85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1,97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1,48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1,96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3216592"/>
                  </a:ext>
                </a:extLst>
              </a:tr>
              <a:tr h="67879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nový stadion v Technologickém parku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2,85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2,96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2,85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2,27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2,87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2,84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3931399"/>
                  </a:ext>
                </a:extLst>
              </a:tr>
              <a:tr h="67879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v místě stávajícího Velodromu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2,44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2,33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2,62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2,48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>
                          <a:effectLst/>
                        </a:rPr>
                        <a:t>2,36</a:t>
                      </a:r>
                      <a:endParaRPr lang="cs-CZ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700" dirty="0">
                          <a:effectLst/>
                        </a:rPr>
                        <a:t>2,62</a:t>
                      </a:r>
                      <a:endParaRPr lang="cs-CZ" sz="17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4807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854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12854290-6C70-E981-E043-ADDEA9D33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>
            <a:extLst>
              <a:ext uri="{FF2B5EF4-FFF2-40B4-BE49-F238E27FC236}">
                <a16:creationId xmlns:a16="http://schemas.microsoft.com/office/drawing/2014/main" id="{BFE9BF1C-7FED-5307-A7A7-2A1EAB36FC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975" y="12923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580E7155-9824-29B5-6C0E-19134C0EB9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DF1C30AF-0449-3EDD-DD27-B8E86BD013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10411"/>
            <a:ext cx="827395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Kontakt s úřadem městské části</a:t>
            </a:r>
            <a:endParaRPr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AD5C69-ACE0-C422-1BAB-929BDAEC4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36" y="1907916"/>
            <a:ext cx="8793464" cy="46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00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CA0CA3B0-E6E2-9B42-6A45-470F3EACF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>
            <a:extLst>
              <a:ext uri="{FF2B5EF4-FFF2-40B4-BE49-F238E27FC236}">
                <a16:creationId xmlns:a16="http://schemas.microsoft.com/office/drawing/2014/main" id="{79AD48B2-E647-08BF-E4E2-02C45D3029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975" y="12923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B5E783A8-1695-EB39-AD69-0886B978E2A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BE131456-21E2-12B6-77D0-443005E3C0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10411"/>
            <a:ext cx="827395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Kontakt s úřadem městské části</a:t>
            </a: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3A8E8CF-05A8-2F25-DF0D-20D2FDF1A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9" y="1907915"/>
            <a:ext cx="8994929" cy="47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73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58982BE2-F17C-65B0-BEBA-1121E4C6C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>
            <a:extLst>
              <a:ext uri="{FF2B5EF4-FFF2-40B4-BE49-F238E27FC236}">
                <a16:creationId xmlns:a16="http://schemas.microsoft.com/office/drawing/2014/main" id="{7F88925C-10C6-DBFF-1EA5-44170D1A1F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975" y="12923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6E1CB63D-FC35-18BA-DB90-CAB2F48F8F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9B5F4875-59C8-095B-F5CF-C92F50E21A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10411"/>
            <a:ext cx="827395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Vedení MČ a rozvoj</a:t>
            </a:r>
            <a:endParaRPr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CDB354-4A79-D133-FF99-D209088E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23" y="1524000"/>
            <a:ext cx="8882277" cy="512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79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1330EE34-FE32-A2C2-B80C-9256A6749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>
            <a:extLst>
              <a:ext uri="{FF2B5EF4-FFF2-40B4-BE49-F238E27FC236}">
                <a16:creationId xmlns:a16="http://schemas.microsoft.com/office/drawing/2014/main" id="{3D5B5178-86A7-C532-B09B-F76C1AECF3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975" y="12923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68EAF219-F39E-3E85-505F-EB070F94D5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D5C53D32-7985-B231-60EB-B055CDA78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10411"/>
            <a:ext cx="827395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Získávání informací o dění v městské části</a:t>
            </a: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A85BB32-AB63-8B95-1BE2-57DD7C148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23" y="1435100"/>
            <a:ext cx="8831477" cy="521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36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C8D5C5CF-36D6-75B5-57A4-F8F9E95A1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>
            <a:extLst>
              <a:ext uri="{FF2B5EF4-FFF2-40B4-BE49-F238E27FC236}">
                <a16:creationId xmlns:a16="http://schemas.microsoft.com/office/drawing/2014/main" id="{F5F59912-A975-936D-8600-AACA1984E4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975" y="12923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53ADA0EB-4385-B503-679F-797631AB87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CCCF7533-453E-DA16-8262-C230715CED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10411"/>
            <a:ext cx="827395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Získávání informací o dění v městské části</a:t>
            </a:r>
            <a:endParaRPr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A3003B-C2F0-490F-C25F-AD881B270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77" y="1384578"/>
            <a:ext cx="8773246" cy="51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1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FFA7EDF7-0DE2-35C4-6AF6-953A1A7DA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>
            <a:extLst>
              <a:ext uri="{FF2B5EF4-FFF2-40B4-BE49-F238E27FC236}">
                <a16:creationId xmlns:a16="http://schemas.microsoft.com/office/drawing/2014/main" id="{BE357CE6-2C2F-DB25-E533-338DDDD1C3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975" y="12923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E7D1AA16-CA44-3FFC-4C63-E86B7BA6A5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395D6FF2-5936-CE93-098C-9FC20F0C0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10411"/>
            <a:ext cx="827395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Získávání informací o dění v městské části</a:t>
            </a: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E83EDF0-702A-3C11-07E1-5A0809182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8" y="1742000"/>
            <a:ext cx="8783264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27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2193F680-6BFE-1527-55AE-CEC7103D3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>
            <a:extLst>
              <a:ext uri="{FF2B5EF4-FFF2-40B4-BE49-F238E27FC236}">
                <a16:creationId xmlns:a16="http://schemas.microsoft.com/office/drawing/2014/main" id="{212E5034-A462-7155-8225-BDF215AEFD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975" y="12923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>
            <a:extLst>
              <a:ext uri="{FF2B5EF4-FFF2-40B4-BE49-F238E27FC236}">
                <a16:creationId xmlns:a16="http://schemas.microsoft.com/office/drawing/2014/main" id="{40C31B34-F142-E582-2D19-0587625289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27</a:t>
            </a:fld>
            <a:endParaRPr/>
          </a:p>
        </p:txBody>
      </p:sp>
      <p:sp>
        <p:nvSpPr>
          <p:cNvPr id="129" name="Google Shape;129;p24">
            <a:extLst>
              <a:ext uri="{FF2B5EF4-FFF2-40B4-BE49-F238E27FC236}">
                <a16:creationId xmlns:a16="http://schemas.microsoft.com/office/drawing/2014/main" id="{9052BD22-B0B6-4C39-CF9A-4812F19EDF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10411"/>
            <a:ext cx="827395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Chodíte na kulturní a jiné akce pořádané v Králově Poli?</a:t>
            </a:r>
            <a:endParaRPr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55B4562F-F641-59F4-5D5A-A1F83DE9D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697549"/>
              </p:ext>
            </p:extLst>
          </p:nvPr>
        </p:nvGraphicFramePr>
        <p:xfrm>
          <a:off x="308075" y="1292344"/>
          <a:ext cx="8527850" cy="510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7857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40"/>
        </a:solidFill>
        <a:effectLst/>
      </p:bgPr>
    </p:bg>
    <p:spTree>
      <p:nvGrpSpPr>
        <p:cNvPr id="1" name="Shape 116">
          <a:extLst>
            <a:ext uri="{FF2B5EF4-FFF2-40B4-BE49-F238E27FC236}">
              <a16:creationId xmlns:a16="http://schemas.microsoft.com/office/drawing/2014/main" id="{06133896-0D76-5705-ECFC-01FFE3B3B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>
            <a:extLst>
              <a:ext uri="{FF2B5EF4-FFF2-40B4-BE49-F238E27FC236}">
                <a16:creationId xmlns:a16="http://schemas.microsoft.com/office/drawing/2014/main" id="{70EADBB0-E542-0F9E-6564-4762DC7E39C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83545" y="2423398"/>
            <a:ext cx="8489867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cs-CZ" sz="4000" dirty="0">
                <a:solidFill>
                  <a:srgbClr val="F5E6C9"/>
                </a:solidFill>
              </a:rPr>
              <a:t>Diskuze</a:t>
            </a:r>
            <a:endParaRPr sz="5000" dirty="0">
              <a:solidFill>
                <a:srgbClr val="F5E6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18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40"/>
        </a:solidFill>
        <a:effectLst/>
      </p:bgPr>
    </p:bg>
    <p:spTree>
      <p:nvGrpSpPr>
        <p:cNvPr id="1" name="Shape 116">
          <a:extLst>
            <a:ext uri="{FF2B5EF4-FFF2-40B4-BE49-F238E27FC236}">
              <a16:creationId xmlns:a16="http://schemas.microsoft.com/office/drawing/2014/main" id="{06133896-0D76-5705-ECFC-01FFE3B3B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>
            <a:extLst>
              <a:ext uri="{FF2B5EF4-FFF2-40B4-BE49-F238E27FC236}">
                <a16:creationId xmlns:a16="http://schemas.microsoft.com/office/drawing/2014/main" id="{70EADBB0-E542-0F9E-6564-4762DC7E39C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27066" y="2861548"/>
            <a:ext cx="8489867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cs-CZ" sz="3400" dirty="0">
                <a:solidFill>
                  <a:srgbClr val="F5E6C9"/>
                </a:solidFill>
              </a:rPr>
              <a:t>Jaké jsou problémy a jejich řešení?</a:t>
            </a:r>
            <a:br>
              <a:rPr lang="cs-CZ" sz="3400" dirty="0">
                <a:solidFill>
                  <a:srgbClr val="F5E6C9"/>
                </a:solidFill>
              </a:rPr>
            </a:br>
            <a:br>
              <a:rPr lang="cs-CZ" sz="3400" dirty="0">
                <a:solidFill>
                  <a:srgbClr val="F5E6C9"/>
                </a:solidFill>
              </a:rPr>
            </a:br>
            <a:r>
              <a:rPr lang="cs-CZ" sz="3400" dirty="0">
                <a:solidFill>
                  <a:srgbClr val="F5E6C9"/>
                </a:solidFill>
              </a:rPr>
              <a:t>Jaké projekty dělat?</a:t>
            </a:r>
            <a:br>
              <a:rPr lang="cs-CZ" sz="3400" dirty="0">
                <a:solidFill>
                  <a:srgbClr val="F5E6C9"/>
                </a:solidFill>
              </a:rPr>
            </a:br>
            <a:br>
              <a:rPr lang="cs-CZ" sz="3400" dirty="0">
                <a:solidFill>
                  <a:srgbClr val="F5E6C9"/>
                </a:solidFill>
              </a:rPr>
            </a:br>
            <a:r>
              <a:rPr lang="cs-CZ" sz="3400" dirty="0">
                <a:solidFill>
                  <a:srgbClr val="F5E6C9"/>
                </a:solidFill>
              </a:rPr>
              <a:t>Co byste v </a:t>
            </a:r>
            <a:r>
              <a:rPr lang="cs-CZ" sz="3400" dirty="0" err="1">
                <a:solidFill>
                  <a:srgbClr val="F5E6C9"/>
                </a:solidFill>
              </a:rPr>
              <a:t>Krpoli</a:t>
            </a:r>
            <a:r>
              <a:rPr lang="cs-CZ" sz="3400" dirty="0">
                <a:solidFill>
                  <a:srgbClr val="F5E6C9"/>
                </a:solidFill>
              </a:rPr>
              <a:t> chtěli mít?</a:t>
            </a:r>
            <a:br>
              <a:rPr lang="cs-CZ" sz="3400" dirty="0">
                <a:solidFill>
                  <a:srgbClr val="F5E6C9"/>
                </a:solidFill>
              </a:rPr>
            </a:br>
            <a:br>
              <a:rPr lang="cs-CZ" sz="3400" dirty="0">
                <a:solidFill>
                  <a:srgbClr val="F5E6C9"/>
                </a:solidFill>
              </a:rPr>
            </a:br>
            <a:br>
              <a:rPr lang="cs-CZ" sz="4000" dirty="0">
                <a:solidFill>
                  <a:srgbClr val="F5E6C9"/>
                </a:solidFill>
              </a:rPr>
            </a:br>
            <a:br>
              <a:rPr lang="cs-CZ" sz="4000" dirty="0">
                <a:solidFill>
                  <a:srgbClr val="F5E6C9"/>
                </a:solidFill>
              </a:rPr>
            </a:br>
            <a:br>
              <a:rPr lang="cs-CZ" sz="4000" dirty="0">
                <a:solidFill>
                  <a:srgbClr val="F5E6C9"/>
                </a:solidFill>
              </a:rPr>
            </a:br>
            <a:br>
              <a:rPr lang="cs-CZ" sz="4000" dirty="0">
                <a:solidFill>
                  <a:srgbClr val="F5E6C9"/>
                </a:solidFill>
              </a:rPr>
            </a:br>
            <a:br>
              <a:rPr lang="cs-CZ" sz="4000" dirty="0">
                <a:solidFill>
                  <a:srgbClr val="F5E6C9"/>
                </a:solidFill>
              </a:rPr>
            </a:br>
            <a:endParaRPr sz="5000" dirty="0">
              <a:solidFill>
                <a:srgbClr val="F5E6C9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95BD4E-11D7-35D1-EF87-1FD99C7AA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382" y="5151503"/>
            <a:ext cx="1524000" cy="1524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653E665-9F88-864B-A5D8-B3AF3FB2842A}"/>
              </a:ext>
            </a:extLst>
          </p:cNvPr>
          <p:cNvSpPr txBox="1"/>
          <p:nvPr/>
        </p:nvSpPr>
        <p:spPr>
          <a:xfrm>
            <a:off x="523875" y="5495150"/>
            <a:ext cx="6619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www.1url.cz/@krpole1205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E91B75B-E369-A2E4-F901-9FBFE4094B81}"/>
              </a:ext>
            </a:extLst>
          </p:cNvPr>
          <p:cNvCxnSpPr>
            <a:cxnSpLocks/>
          </p:cNvCxnSpPr>
          <p:nvPr/>
        </p:nvCxnSpPr>
        <p:spPr>
          <a:xfrm>
            <a:off x="0" y="4914899"/>
            <a:ext cx="935915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3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4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ctrTitle"/>
          </p:nvPr>
        </p:nvSpPr>
        <p:spPr>
          <a:xfrm>
            <a:off x="383545" y="2423398"/>
            <a:ext cx="8489867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cs-CZ" sz="3800" dirty="0">
                <a:solidFill>
                  <a:srgbClr val="F5E6C9"/>
                </a:solidFill>
              </a:rPr>
              <a:t>Informace o strategickém plánu</a:t>
            </a:r>
            <a:br>
              <a:rPr lang="cs-CZ" sz="5400" dirty="0">
                <a:solidFill>
                  <a:srgbClr val="F5E6C9"/>
                </a:solidFill>
              </a:rPr>
            </a:br>
            <a:endParaRPr sz="5000" dirty="0">
              <a:solidFill>
                <a:srgbClr val="F5E6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327825" y="616528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r>
              <a:rPr lang="cs-CZ" sz="2000" b="1" dirty="0"/>
              <a:t>Školství, sociální služby, zdravotnictví</a:t>
            </a:r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/>
              <a:t>Podmínky pro sport, kulturu, spolky a volný čas </a:t>
            </a:r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/>
              <a:t>Hospodářství a cestovní ruch</a:t>
            </a:r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/>
              <a:t>Doprava, parkování</a:t>
            </a:r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/>
              <a:t>Infrastruktura, odpadové hospodářství</a:t>
            </a:r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/>
              <a:t>Zeleň, veřejný prostor </a:t>
            </a:r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/>
              <a:t>Bezpečnost</a:t>
            </a:r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/>
              <a:t>Správa městské části, spolupráce s občany</a:t>
            </a:r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30</a:t>
            </a:fld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1007550" y="0"/>
            <a:ext cx="71289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Témata rozvoje</a:t>
            </a:r>
            <a:endParaRPr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CCC3F2F-E70B-44E3-1ED1-852CB6A760F1}"/>
              </a:ext>
            </a:extLst>
          </p:cNvPr>
          <p:cNvSpPr txBox="1"/>
          <p:nvPr/>
        </p:nvSpPr>
        <p:spPr>
          <a:xfrm>
            <a:off x="327825" y="5841056"/>
            <a:ext cx="6619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www.1url.cz/@krpole1205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872FFC-FF2F-C010-CC02-70BC86232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308" y="5613001"/>
            <a:ext cx="1146867" cy="1146867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84D5BE0-FB96-7065-3763-CC9B5AE0097E}"/>
              </a:ext>
            </a:extLst>
          </p:cNvPr>
          <p:cNvCxnSpPr/>
          <p:nvPr/>
        </p:nvCxnSpPr>
        <p:spPr>
          <a:xfrm>
            <a:off x="0" y="544029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611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40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>
            <a:spLocks noGrp="1"/>
          </p:cNvSpPr>
          <p:nvPr>
            <p:ph type="ctrTitle" idx="4294967295"/>
          </p:nvPr>
        </p:nvSpPr>
        <p:spPr>
          <a:xfrm>
            <a:off x="395250" y="2163938"/>
            <a:ext cx="83535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pl-PL" sz="4400" dirty="0">
                <a:solidFill>
                  <a:srgbClr val="F5E6C9"/>
                </a:solidFill>
              </a:rPr>
              <a:t>Děkuji za pozornost</a:t>
            </a:r>
            <a:endParaRPr lang="pl-PL" sz="3000" dirty="0">
              <a:solidFill>
                <a:srgbClr val="F5E6C9"/>
              </a:solidFill>
            </a:endParaRPr>
          </a:p>
        </p:txBody>
      </p:sp>
      <p:pic>
        <p:nvPicPr>
          <p:cNvPr id="322" name="Google Shape;32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2694" y="502048"/>
            <a:ext cx="1364813" cy="127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2"/>
          <p:cNvSpPr txBox="1"/>
          <p:nvPr/>
        </p:nvSpPr>
        <p:spPr>
          <a:xfrm>
            <a:off x="528100" y="5285175"/>
            <a:ext cx="52107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75" lvl="0" indent="-3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cs-CZ" sz="1300" dirty="0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GaREP, spol. s r.o. | Vlhká 25, Brno</a:t>
            </a:r>
            <a:br>
              <a:rPr lang="cs-CZ" sz="1300" dirty="0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1300" dirty="0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Ing. Zdeněk Šilhan, Ph.D. |  728 304 382</a:t>
            </a:r>
            <a:endParaRPr sz="1300" u="none" strike="noStrike" cap="none" dirty="0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cs-CZ" sz="1300" u="sng" strike="noStrike" cap="none" dirty="0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www.garep.cz</a:t>
            </a:r>
            <a:r>
              <a:rPr lang="cs-CZ" sz="1300" u="none" strike="noStrike" cap="none" dirty="0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300" dirty="0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| </a:t>
            </a:r>
            <a:r>
              <a:rPr lang="cs-CZ" sz="1300" u="sng" strike="noStrike" cap="none" dirty="0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garep@garep.cz</a:t>
            </a:r>
            <a:endParaRPr sz="1300" u="none" strike="noStrike" cap="none" dirty="0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561975" y="9875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127000" lvl="0" indent="0">
              <a:lnSpc>
                <a:spcPct val="115000"/>
              </a:lnSpc>
              <a:spcBef>
                <a:spcPts val="1000"/>
              </a:spcBef>
              <a:buSzPct val="100000"/>
              <a:buNone/>
            </a:pPr>
            <a:r>
              <a:rPr lang="cs-CZ" sz="2000" b="1" dirty="0">
                <a:solidFill>
                  <a:schemeClr val="dk1"/>
                </a:solidFill>
              </a:rPr>
              <a:t>Podklad pro řízení městské části</a:t>
            </a:r>
          </a:p>
          <a:p>
            <a:pPr marL="469900" lvl="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dk1"/>
                </a:solidFill>
              </a:rPr>
              <a:t>Zachycuje na jednom místě hlavní problémy Králova Pole a shrnuje možná řešení s ohledem na kompetence městské části</a:t>
            </a:r>
          </a:p>
          <a:p>
            <a:pPr marL="469900" lvl="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dk1"/>
                </a:solidFill>
              </a:rPr>
              <a:t>Rekapituluje plány a hlavní činnosti městské části</a:t>
            </a:r>
          </a:p>
          <a:p>
            <a:pPr marL="469900" lvl="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dk1"/>
                </a:solidFill>
              </a:rPr>
              <a:t>Stanovuje postoje městské části vůči městu Brnu</a:t>
            </a:r>
          </a:p>
          <a:p>
            <a:pPr marL="127000" lvl="0" indent="0">
              <a:lnSpc>
                <a:spcPct val="115000"/>
              </a:lnSpc>
              <a:spcBef>
                <a:spcPts val="1000"/>
              </a:spcBef>
              <a:buSzPct val="100000"/>
              <a:buNone/>
            </a:pPr>
            <a:endParaRPr lang="cs-CZ" sz="2000" b="1" dirty="0">
              <a:solidFill>
                <a:schemeClr val="dk1"/>
              </a:solidFill>
            </a:endParaRPr>
          </a:p>
          <a:p>
            <a:pPr marL="127000" lvl="0" indent="0">
              <a:lnSpc>
                <a:spcPct val="115000"/>
              </a:lnSpc>
              <a:spcBef>
                <a:spcPts val="1000"/>
              </a:spcBef>
              <a:buSzPct val="100000"/>
              <a:buNone/>
            </a:pPr>
            <a:r>
              <a:rPr lang="cs-CZ" sz="2000" b="1" dirty="0">
                <a:solidFill>
                  <a:schemeClr val="dk1"/>
                </a:solidFill>
              </a:rPr>
              <a:t>Podkladový materiál pro administraci</a:t>
            </a:r>
          </a:p>
          <a:p>
            <a:pPr marL="46990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dk1"/>
                </a:solidFill>
              </a:rPr>
              <a:t>Zvyšuje připravenost městské části k podání žádostí o dotační podporu a zvyšuje šance získat vnější finanční prostředky</a:t>
            </a:r>
          </a:p>
          <a:p>
            <a:pPr marL="469900" lvl="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dk1"/>
                </a:solidFill>
              </a:rPr>
              <a:t>Východisko pro tvorbu rozpočtu a rozpočtového výhledu</a:t>
            </a:r>
          </a:p>
          <a:p>
            <a:pPr marL="469900" lvl="0" indent="-342900">
              <a:lnSpc>
                <a:spcPct val="11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dk1"/>
                </a:solidFill>
              </a:rPr>
              <a:t>Lze využít jako marketingový nástroj</a:t>
            </a: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dk1"/>
              </a:solidFill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1018827" y="212943"/>
            <a:ext cx="71289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 čemu je strategický plán?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69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561975" y="987543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9640"/>
                </a:solidFill>
              </a:rPr>
              <a:t>A. ANALYTICKÁ ČÁST</a:t>
            </a:r>
            <a:endParaRPr lang="cs-CZ" dirty="0">
              <a:solidFill>
                <a:srgbClr val="009640"/>
              </a:solidFill>
            </a:endParaRPr>
          </a:p>
          <a:p>
            <a:r>
              <a:rPr lang="cs-CZ" b="1" dirty="0"/>
              <a:t>Charakteristika městské části </a:t>
            </a:r>
            <a:r>
              <a:rPr lang="cs-CZ" dirty="0"/>
              <a:t>(území, obyvatelstvo a bydlení, ekonomika, doprava, technická infrastruktura, školství, sociální oblast a zdravotnictví, kultura, sport, životní prostředí, správa)</a:t>
            </a:r>
          </a:p>
          <a:p>
            <a:r>
              <a:rPr lang="cs-CZ" b="1" dirty="0"/>
              <a:t>Dotazníkové šetření obyvatel</a:t>
            </a:r>
          </a:p>
          <a:p>
            <a:r>
              <a:rPr lang="cs-CZ" b="1" dirty="0"/>
              <a:t>SWOT analýza</a:t>
            </a:r>
          </a:p>
          <a:p>
            <a:endParaRPr lang="cs-CZ" b="1" dirty="0"/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1018827" y="212943"/>
            <a:ext cx="71289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Struktura strategického plánu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80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561975" y="762711"/>
            <a:ext cx="827395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9640"/>
                </a:solidFill>
              </a:rPr>
              <a:t>B. NÁVRHOVÁ ČÁST</a:t>
            </a:r>
            <a:endParaRPr lang="cs-CZ" dirty="0">
              <a:solidFill>
                <a:srgbClr val="009640"/>
              </a:solidFill>
            </a:endParaRPr>
          </a:p>
          <a:p>
            <a:r>
              <a:rPr lang="cs-CZ" b="1" dirty="0"/>
              <a:t>B.1 Vize 2050</a:t>
            </a:r>
          </a:p>
          <a:p>
            <a:pPr lvl="1"/>
            <a:r>
              <a:rPr lang="cs-CZ" dirty="0"/>
              <a:t>Vize jako obraz budoucnosti města.</a:t>
            </a:r>
          </a:p>
          <a:p>
            <a:pPr lvl="1"/>
            <a:r>
              <a:rPr lang="cs-CZ" dirty="0"/>
              <a:t>Dlouhodobé cíle + indikátory k hodnocení plnění cílů.</a:t>
            </a:r>
          </a:p>
          <a:p>
            <a:pPr marL="342900" lvl="1">
              <a:buClr>
                <a:srgbClr val="009640"/>
              </a:buClr>
              <a:buSzPct val="120000"/>
            </a:pPr>
            <a:r>
              <a:rPr lang="cs-CZ" b="1" dirty="0"/>
              <a:t>B.2 Cíle, opatření, aktivity</a:t>
            </a:r>
          </a:p>
          <a:p>
            <a:pPr marL="342900" lvl="1">
              <a:buClr>
                <a:srgbClr val="009640"/>
              </a:buClr>
              <a:buSzPct val="120000"/>
            </a:pPr>
            <a:r>
              <a:rPr lang="cs-CZ" b="1" dirty="0"/>
              <a:t>B.3 Podpora realizace plánu</a:t>
            </a:r>
          </a:p>
          <a:p>
            <a:pPr marL="0" indent="0">
              <a:buNone/>
            </a:pPr>
            <a:endParaRPr lang="cs-CZ" b="1" dirty="0">
              <a:solidFill>
                <a:srgbClr val="009640"/>
              </a:solidFill>
            </a:endParaRPr>
          </a:p>
          <a:p>
            <a:pPr marL="0" indent="0">
              <a:buNone/>
            </a:pPr>
            <a:endParaRPr lang="cs-CZ" sz="2200" dirty="0"/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8367625" y="6207675"/>
            <a:ext cx="468300" cy="2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1007550" y="-11889"/>
            <a:ext cx="71289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Struktura strategického plánu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614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4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ctrTitle"/>
          </p:nvPr>
        </p:nvSpPr>
        <p:spPr>
          <a:xfrm>
            <a:off x="383545" y="2423398"/>
            <a:ext cx="8489867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cs-CZ" sz="3800" dirty="0">
                <a:solidFill>
                  <a:srgbClr val="F5E6C9"/>
                </a:solidFill>
              </a:rPr>
              <a:t>Postup zpracování</a:t>
            </a:r>
            <a:endParaRPr sz="5000" dirty="0">
              <a:solidFill>
                <a:srgbClr val="F5E6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3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/>
        </p:nvSpPr>
        <p:spPr>
          <a:xfrm>
            <a:off x="562075" y="308169"/>
            <a:ext cx="7187400" cy="14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500" b="1" dirty="0">
                <a:solidFill>
                  <a:srgbClr val="01A048"/>
                </a:solidFill>
                <a:latin typeface="Montserrat"/>
                <a:ea typeface="Montserrat"/>
                <a:cs typeface="Montserrat"/>
                <a:sym typeface="Montserrat"/>
              </a:rPr>
              <a:t>Postup zpracování strategického plánu</a:t>
            </a:r>
            <a:endParaRPr sz="3900" b="1" dirty="0">
              <a:solidFill>
                <a:srgbClr val="01A0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4294967295"/>
          </p:nvPr>
        </p:nvSpPr>
        <p:spPr>
          <a:xfrm>
            <a:off x="2199325" y="2136025"/>
            <a:ext cx="4176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SzPts val="2880"/>
              <a:buNone/>
            </a:pPr>
            <a:r>
              <a:rPr lang="cs-CZ" sz="1600" b="1" dirty="0">
                <a:solidFill>
                  <a:srgbClr val="009640"/>
                </a:solidFill>
                <a:latin typeface="Montserrat"/>
                <a:ea typeface="Montserrat"/>
                <a:cs typeface="Montserrat"/>
                <a:sym typeface="Montserrat"/>
              </a:rPr>
              <a:t>Zpracování analytické části</a:t>
            </a:r>
          </a:p>
          <a:p>
            <a:pPr marL="0" lvl="0" indent="0">
              <a:buSzPts val="2880"/>
              <a:buNone/>
            </a:pPr>
            <a:endParaRPr lang="cs-CZ" sz="2100" b="1" dirty="0">
              <a:solidFill>
                <a:srgbClr val="0096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4294967295"/>
          </p:nvPr>
        </p:nvSpPr>
        <p:spPr>
          <a:xfrm>
            <a:off x="2199325" y="2616215"/>
            <a:ext cx="4176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SzPts val="2880"/>
              <a:buNone/>
            </a:pPr>
            <a:r>
              <a:rPr lang="cs-CZ" sz="1600" b="1" dirty="0">
                <a:solidFill>
                  <a:srgbClr val="009640"/>
                </a:solidFill>
                <a:latin typeface="Montserrat"/>
                <a:ea typeface="Montserrat"/>
                <a:cs typeface="Montserrat"/>
                <a:sym typeface="Montserrat"/>
              </a:rPr>
              <a:t>Dotazníkové šetření obyvatel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endParaRPr sz="1600" b="1" dirty="0">
              <a:solidFill>
                <a:srgbClr val="0096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4294967295"/>
          </p:nvPr>
        </p:nvSpPr>
        <p:spPr>
          <a:xfrm>
            <a:off x="2199324" y="3092532"/>
            <a:ext cx="6423971" cy="84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buSzPts val="2880"/>
              <a:buNone/>
            </a:pPr>
            <a:r>
              <a:rPr lang="cs-CZ" sz="1600" b="1" dirty="0">
                <a:solidFill>
                  <a:srgbClr val="009640"/>
                </a:solidFill>
                <a:latin typeface="Montserrat"/>
                <a:ea typeface="Montserrat"/>
                <a:cs typeface="Montserrat"/>
                <a:sym typeface="Montserrat"/>
              </a:rPr>
              <a:t>1. tematické diskuzní setkání s místními vybranými aktéry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endParaRPr sz="1200" b="1" dirty="0">
              <a:solidFill>
                <a:srgbClr val="0096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4294967295"/>
          </p:nvPr>
        </p:nvSpPr>
        <p:spPr>
          <a:xfrm>
            <a:off x="2212524" y="4055004"/>
            <a:ext cx="5768702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buSzPts val="2880"/>
              <a:buNone/>
            </a:pPr>
            <a:r>
              <a:rPr lang="cs-CZ" sz="1600" b="1" dirty="0">
                <a:solidFill>
                  <a:srgbClr val="009640"/>
                </a:solidFill>
                <a:latin typeface="Montserrat"/>
                <a:ea typeface="Montserrat"/>
                <a:cs typeface="Montserrat"/>
                <a:sym typeface="Montserrat"/>
              </a:rPr>
              <a:t>Zpracování konceptu návrhové části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endParaRPr sz="2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4294967295"/>
          </p:nvPr>
        </p:nvSpPr>
        <p:spPr>
          <a:xfrm>
            <a:off x="2212524" y="3474026"/>
            <a:ext cx="660483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35000"/>
              </a:lnSpc>
              <a:buSzPts val="2880"/>
              <a:buNone/>
            </a:pPr>
            <a:r>
              <a:rPr lang="cs-CZ" sz="1600" b="1" dirty="0">
                <a:solidFill>
                  <a:srgbClr val="009640"/>
                </a:solidFill>
                <a:latin typeface="Montserrat"/>
                <a:ea typeface="Montserrat"/>
                <a:cs typeface="Montserrat"/>
                <a:sym typeface="Montserrat"/>
              </a:rPr>
              <a:t>Setkání s obyvateli</a:t>
            </a:r>
            <a:endParaRPr sz="1600" b="1" dirty="0">
              <a:solidFill>
                <a:srgbClr val="0096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4294967295"/>
          </p:nvPr>
        </p:nvSpPr>
        <p:spPr>
          <a:xfrm>
            <a:off x="2212524" y="4521504"/>
            <a:ext cx="6470431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35000"/>
              </a:lnSpc>
              <a:buSzPts val="2880"/>
              <a:buNone/>
            </a:pPr>
            <a:r>
              <a:rPr lang="cs-CZ" sz="1600" b="1" dirty="0">
                <a:solidFill>
                  <a:srgbClr val="009640"/>
                </a:solidFill>
                <a:latin typeface="Montserrat"/>
                <a:ea typeface="Montserrat"/>
                <a:cs typeface="Montserrat"/>
                <a:sym typeface="Montserrat"/>
              </a:rPr>
              <a:t>2. tematické diskuzní setkání s místními vybranými aktéry</a:t>
            </a:r>
          </a:p>
          <a:p>
            <a:pPr marL="0" indent="0">
              <a:lnSpc>
                <a:spcPct val="135000"/>
              </a:lnSpc>
              <a:buSzPts val="2880"/>
              <a:buNone/>
            </a:pPr>
            <a:endParaRPr lang="cs-CZ" sz="1600" b="1" dirty="0">
              <a:solidFill>
                <a:srgbClr val="0096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endParaRPr sz="2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3" name="Google Shape;163;p26"/>
          <p:cNvCxnSpPr>
            <a:cxnSpLocks/>
          </p:cNvCxnSpPr>
          <p:nvPr/>
        </p:nvCxnSpPr>
        <p:spPr>
          <a:xfrm flipH="1">
            <a:off x="1994425" y="1946768"/>
            <a:ext cx="1" cy="32185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6"/>
          <p:cNvCxnSpPr/>
          <p:nvPr/>
        </p:nvCxnSpPr>
        <p:spPr>
          <a:xfrm>
            <a:off x="1894375" y="2319525"/>
            <a:ext cx="200100" cy="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6"/>
          <p:cNvCxnSpPr/>
          <p:nvPr/>
        </p:nvCxnSpPr>
        <p:spPr>
          <a:xfrm>
            <a:off x="1894375" y="2800030"/>
            <a:ext cx="20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6"/>
          <p:cNvCxnSpPr/>
          <p:nvPr/>
        </p:nvCxnSpPr>
        <p:spPr>
          <a:xfrm>
            <a:off x="1894375" y="3244855"/>
            <a:ext cx="20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6"/>
          <p:cNvCxnSpPr/>
          <p:nvPr/>
        </p:nvCxnSpPr>
        <p:spPr>
          <a:xfrm>
            <a:off x="1894375" y="3698185"/>
            <a:ext cx="20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26"/>
          <p:cNvCxnSpPr/>
          <p:nvPr/>
        </p:nvCxnSpPr>
        <p:spPr>
          <a:xfrm>
            <a:off x="1894375" y="4230788"/>
            <a:ext cx="20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26"/>
          <p:cNvCxnSpPr/>
          <p:nvPr/>
        </p:nvCxnSpPr>
        <p:spPr>
          <a:xfrm>
            <a:off x="1894375" y="4718885"/>
            <a:ext cx="20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4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ctrTitle"/>
          </p:nvPr>
        </p:nvSpPr>
        <p:spPr>
          <a:xfrm>
            <a:off x="383545" y="2423398"/>
            <a:ext cx="8489867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cs-CZ" sz="4000" dirty="0">
                <a:solidFill>
                  <a:srgbClr val="F5E6C9"/>
                </a:solidFill>
              </a:rPr>
              <a:t>Základní výsledky analytické části a dotazníkového šetření mezi obyvateli</a:t>
            </a:r>
            <a:br>
              <a:rPr lang="cs-CZ" sz="5000" dirty="0">
                <a:solidFill>
                  <a:srgbClr val="F5E6C9"/>
                </a:solidFill>
              </a:rPr>
            </a:br>
            <a:endParaRPr sz="5000" dirty="0">
              <a:solidFill>
                <a:srgbClr val="F5E6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952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951</Words>
  <Application>Microsoft Office PowerPoint</Application>
  <PresentationFormat>Předvádění na obrazovce (4:3)</PresentationFormat>
  <Paragraphs>271</Paragraphs>
  <Slides>31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Calibri</vt:lpstr>
      <vt:lpstr>Wingdings</vt:lpstr>
      <vt:lpstr>Noto Sans Symbols</vt:lpstr>
      <vt:lpstr>Cambria</vt:lpstr>
      <vt:lpstr>Montserrat</vt:lpstr>
      <vt:lpstr>Arial</vt:lpstr>
      <vt:lpstr>Motiv sady Office</vt:lpstr>
      <vt:lpstr>Simple Light</vt:lpstr>
      <vt:lpstr>Strategický plán rozvoje městské části Brno-Královo Pole na období 2027–2033 </vt:lpstr>
      <vt:lpstr>Co nás dnes čeká?</vt:lpstr>
      <vt:lpstr>Informace o strategickém plánu </vt:lpstr>
      <vt:lpstr>K čemu je strategický plán?</vt:lpstr>
      <vt:lpstr>Struktura strategického plánu</vt:lpstr>
      <vt:lpstr>Struktura strategického plánu</vt:lpstr>
      <vt:lpstr>Postup zpracování</vt:lpstr>
      <vt:lpstr>Prezentace aplikace PowerPoint</vt:lpstr>
      <vt:lpstr>Základní výsledky analytické části a dotazníkového šetření mezi obyvateli </vt:lpstr>
      <vt:lpstr>Věkové složení obyvatelstva</vt:lpstr>
      <vt:lpstr>Silné stránky</vt:lpstr>
      <vt:lpstr>Slabé stránky</vt:lpstr>
      <vt:lpstr>Spokojenost s životem v Králově Poli</vt:lpstr>
      <vt:lpstr>Prezentace aplikace PowerPoint</vt:lpstr>
      <vt:lpstr>Co vám v Králově Poli nejvíce chybí, s čím jste nejvíce nespokojeni?</vt:lpstr>
      <vt:lpstr>Využití finančních prostředků městské části</vt:lpstr>
      <vt:lpstr>Řešení cyklodopravy</vt:lpstr>
      <vt:lpstr>Rezidentní parkování</vt:lpstr>
      <vt:lpstr>Ochota platit za parkovací dům</vt:lpstr>
      <vt:lpstr>Kde by se měla v budoucnu hrát 1. liga?</vt:lpstr>
      <vt:lpstr>Kontakt s úřadem městské části</vt:lpstr>
      <vt:lpstr>Kontakt s úřadem městské části</vt:lpstr>
      <vt:lpstr>Vedení MČ a rozvoj</vt:lpstr>
      <vt:lpstr>Získávání informací o dění v městské části</vt:lpstr>
      <vt:lpstr>Získávání informací o dění v městské části</vt:lpstr>
      <vt:lpstr>Získávání informací o dění v městské části</vt:lpstr>
      <vt:lpstr>Chodíte na kulturní a jiné akce pořádané v Králově Poli?</vt:lpstr>
      <vt:lpstr>Diskuze</vt:lpstr>
      <vt:lpstr>Jaké jsou problémy a jejich řešení?  Jaké projekty dělat?  Co byste v Krpoli chtěli mít?       </vt:lpstr>
      <vt:lpstr>Témata rozvoje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setkání pracovní  skupiny 24. 4. 2024</dc:title>
  <dc:creator>Jan Binek</dc:creator>
  <cp:lastModifiedBy>Zdeněk Šilhan</cp:lastModifiedBy>
  <cp:revision>53</cp:revision>
  <cp:lastPrinted>2024-06-20T15:18:48Z</cp:lastPrinted>
  <dcterms:modified xsi:type="dcterms:W3CDTF">2026-05-12T13:19:59Z</dcterms:modified>
</cp:coreProperties>
</file>